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9144000" cy="6858000" type="screen4x3"/>
  <p:notesSz cx="6858000" cy="9144000"/>
  <p:embeddedFontLst>
    <p:embeddedFont>
      <p:font typeface="Calibri" panose="020F0502020204030204" pitchFamily="34" charset="0"/>
      <p:regular r:id="rId32"/>
      <p:bold r:id="rId33"/>
      <p:italic r:id="rId34"/>
      <p:boldItalic r:id="rId35"/>
    </p:embeddedFont>
    <p:embeddedFont>
      <p:font typeface="Carme" panose="020B0604020202020204" charset="0"/>
      <p:regular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DAD4EDA-0E09-43C9-BF29-4B272D34AFA7}">
  <a:tblStyle styleId="{0DAD4EDA-0E09-43C9-BF29-4B272D34AFA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B149940-F274-4EF0-BDC7-53648AFA34A5}"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1368" y="4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png>
</file>

<file path=ppt/media/image24.jpg>
</file>

<file path=ppt/media/image25.png>
</file>

<file path=ppt/media/image3.pn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20754394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bb36a165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Preston</a:t>
            </a:r>
            <a:endParaRPr/>
          </a:p>
        </p:txBody>
      </p:sp>
      <p:sp>
        <p:nvSpPr>
          <p:cNvPr id="67" name="Google Shape;67;g43bb36a165_1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74006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7e7197448_0_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7e7197448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Noah-all problem and solution slides(51)</a:t>
            </a:r>
            <a:endParaRPr/>
          </a:p>
        </p:txBody>
      </p:sp>
    </p:spTree>
    <p:extLst>
      <p:ext uri="{BB962C8B-B14F-4D97-AF65-F5344CB8AC3E}">
        <p14:creationId xmlns:p14="http://schemas.microsoft.com/office/powerpoint/2010/main" val="3462167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 - Power Rating, Bandwidth, VSWR Sensing why (30 s)</a:t>
            </a:r>
            <a:endParaRPr/>
          </a:p>
          <a:p>
            <a:pPr marL="0" lvl="0" indent="0" algn="l" rtl="0">
              <a:spcBef>
                <a:spcPts val="0"/>
              </a:spcBef>
              <a:spcAft>
                <a:spcPts val="0"/>
              </a:spcAft>
              <a:buNone/>
            </a:pPr>
            <a:r>
              <a:rPr lang="en-US"/>
              <a:t>Noah - Frequency Sampling, Impedance(15 s)</a:t>
            </a:r>
            <a:endParaRPr/>
          </a:p>
        </p:txBody>
      </p:sp>
      <p:sp>
        <p:nvSpPr>
          <p:cNvPr id="146" name="Google Shape;146;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730948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 (50 s) The two main practical constraints that need to be taken into consideration are user safety, and product size. User safety is critical for a product like intelletune that is capable of handling 1.5 kilowatts. The product must be manufactured with safety in mind so that the front panel , as well as the rest of the enclosure is safe to be touched. </a:t>
            </a:r>
            <a:endParaRPr/>
          </a:p>
          <a:p>
            <a:pPr marL="0" lvl="0" indent="0" algn="l" rtl="0">
              <a:spcBef>
                <a:spcPts val="0"/>
              </a:spcBef>
              <a:spcAft>
                <a:spcPts val="0"/>
              </a:spcAft>
              <a:buNone/>
            </a:pPr>
            <a:endParaRPr/>
          </a:p>
          <a:p>
            <a:pPr marL="0" lvl="0" indent="0" algn="just" rtl="0">
              <a:lnSpc>
                <a:spcPct val="115000"/>
              </a:lnSpc>
              <a:spcBef>
                <a:spcPts val="0"/>
              </a:spcBef>
              <a:spcAft>
                <a:spcPts val="0"/>
              </a:spcAft>
              <a:buClr>
                <a:schemeClr val="dk1"/>
              </a:buClr>
              <a:buSzPts val="1100"/>
              <a:buFont typeface="Arial"/>
              <a:buNone/>
            </a:pPr>
            <a:r>
              <a:rPr lang="en-US">
                <a:solidFill>
                  <a:schemeClr val="dk1"/>
                </a:solidFill>
                <a:latin typeface="Times New Roman"/>
                <a:ea typeface="Times New Roman"/>
                <a:cs typeface="Times New Roman"/>
                <a:sym typeface="Times New Roman"/>
              </a:rPr>
              <a:t>Ensuring user safety is critical, so the auto tuner must not pose any potential risks to users during operation. The Intellitune may handle up to a 1.5 kW load, but this high load presents the risk of electrocution. The design must ensure that all potentially dangerous RF current is isolated from the enclosure surface. Therefore, the Intellitune must be placed in a durable yet lightweight enclosure that provides adequate grounding so surface charge does not accumulate.</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The second constraint that must be kept in mind is the physical size of the enclosure. A ham radio operator typically has a work-bench, or desk, with many different modules that perform different tasks in their set up. The Intellitune must remain competitive be compact enough so that users do not avoid it due to being oversized. A safe constaint for Intellitune is to keep it within 2 inches either direction of a similar existing model that is 13x7x16 </a:t>
            </a:r>
            <a:endParaRPr/>
          </a:p>
        </p:txBody>
      </p:sp>
      <p:sp>
        <p:nvSpPr>
          <p:cNvPr id="152" name="Google Shape;152;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783898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Preston- 47</a:t>
            </a:r>
            <a:endParaRPr/>
          </a:p>
        </p:txBody>
      </p:sp>
      <p:sp>
        <p:nvSpPr>
          <p:cNvPr id="161" name="Google Shape;161;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524006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47e0259f16_0_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47e0259f16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 - features seven buttons triggered by a push 22</a:t>
            </a:r>
            <a:endParaRPr/>
          </a:p>
        </p:txBody>
      </p:sp>
    </p:spTree>
    <p:extLst>
      <p:ext uri="{BB962C8B-B14F-4D97-AF65-F5344CB8AC3E}">
        <p14:creationId xmlns:p14="http://schemas.microsoft.com/office/powerpoint/2010/main" val="2488823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47e0259f16_0_2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47e0259f16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Preston - 51</a:t>
            </a:r>
            <a:endParaRPr/>
          </a:p>
        </p:txBody>
      </p:sp>
    </p:spTree>
    <p:extLst>
      <p:ext uri="{BB962C8B-B14F-4D97-AF65-F5344CB8AC3E}">
        <p14:creationId xmlns:p14="http://schemas.microsoft.com/office/powerpoint/2010/main" val="17990355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49561a027f_2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49561a027f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v max ch 1 = 1.44 and other 112 mV …….. (.112/1.44 +1 )/(1- .112/1.44) …. SWR = 1.168   </a:t>
            </a:r>
            <a:endParaRPr/>
          </a:p>
        </p:txBody>
      </p:sp>
    </p:spTree>
    <p:extLst>
      <p:ext uri="{BB962C8B-B14F-4D97-AF65-F5344CB8AC3E}">
        <p14:creationId xmlns:p14="http://schemas.microsoft.com/office/powerpoint/2010/main" val="28752780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47e0259f16_0_3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47e0259f1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 - 30</a:t>
            </a:r>
            <a:endParaRPr/>
          </a:p>
          <a:p>
            <a:pPr marL="0" lvl="0" indent="0" algn="l" rtl="0">
              <a:spcBef>
                <a:spcPts val="0"/>
              </a:spcBef>
              <a:spcAft>
                <a:spcPts val="0"/>
              </a:spcAft>
              <a:buNone/>
            </a:pPr>
            <a:r>
              <a:rPr lang="en-US"/>
              <a:t>One kHz precision</a:t>
            </a:r>
            <a:endParaRPr/>
          </a:p>
          <a:p>
            <a:pPr marL="0" lvl="0" indent="0" algn="l" rtl="0">
              <a:spcBef>
                <a:spcPts val="0"/>
              </a:spcBef>
              <a:spcAft>
                <a:spcPts val="0"/>
              </a:spcAft>
              <a:buClr>
                <a:schemeClr val="dk1"/>
              </a:buClr>
              <a:buSzPts val="1100"/>
              <a:buFont typeface="Arial"/>
              <a:buNone/>
            </a:pPr>
            <a:r>
              <a:rPr lang="en-US" b="1">
                <a:solidFill>
                  <a:schemeClr val="dk1"/>
                </a:solidFill>
              </a:rPr>
              <a:t>Test procedure: </a:t>
            </a:r>
            <a:r>
              <a:rPr lang="en-US">
                <a:solidFill>
                  <a:schemeClr val="dk1"/>
                </a:solidFill>
              </a:rPr>
              <a:t>signals of various voltages and frequencies are sent to the frequency counter, and its measurements are displayed on the LCD</a:t>
            </a:r>
            <a:endParaRPr/>
          </a:p>
        </p:txBody>
      </p:sp>
    </p:spTree>
    <p:extLst>
      <p:ext uri="{BB962C8B-B14F-4D97-AF65-F5344CB8AC3E}">
        <p14:creationId xmlns:p14="http://schemas.microsoft.com/office/powerpoint/2010/main" val="39168244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49561a027f_2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49561a027f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 </a:t>
            </a:r>
            <a:endParaRPr/>
          </a:p>
        </p:txBody>
      </p:sp>
    </p:spTree>
    <p:extLst>
      <p:ext uri="{BB962C8B-B14F-4D97-AF65-F5344CB8AC3E}">
        <p14:creationId xmlns:p14="http://schemas.microsoft.com/office/powerpoint/2010/main" val="38389063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47e0259f16_0_3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47e0259f16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- 30 …. by that we mean to ensure that there’s no slipping between the variable components </a:t>
            </a:r>
            <a:endParaRPr/>
          </a:p>
        </p:txBody>
      </p:sp>
    </p:spTree>
    <p:extLst>
      <p:ext uri="{BB962C8B-B14F-4D97-AF65-F5344CB8AC3E}">
        <p14:creationId xmlns:p14="http://schemas.microsoft.com/office/powerpoint/2010/main" val="3767341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3bb36a16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All</a:t>
            </a:r>
            <a:endParaRPr/>
          </a:p>
        </p:txBody>
      </p:sp>
      <p:sp>
        <p:nvSpPr>
          <p:cNvPr id="73" name="Google Shape;73;g43bb36a165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05439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47e0259f16_0_4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47e0259f16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Preston - 36</a:t>
            </a:r>
            <a:endParaRPr/>
          </a:p>
        </p:txBody>
      </p:sp>
    </p:spTree>
    <p:extLst>
      <p:ext uri="{BB962C8B-B14F-4D97-AF65-F5344CB8AC3E}">
        <p14:creationId xmlns:p14="http://schemas.microsoft.com/office/powerpoint/2010/main" val="2406424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9561a027f_2_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49561a027f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a:t>
            </a:r>
            <a:endParaRPr/>
          </a:p>
        </p:txBody>
      </p:sp>
    </p:spTree>
    <p:extLst>
      <p:ext uri="{BB962C8B-B14F-4D97-AF65-F5344CB8AC3E}">
        <p14:creationId xmlns:p14="http://schemas.microsoft.com/office/powerpoint/2010/main" val="33819151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4959eac056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4959eac0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t>
            </a:r>
            <a:endParaRPr/>
          </a:p>
        </p:txBody>
      </p:sp>
    </p:spTree>
    <p:extLst>
      <p:ext uri="{BB962C8B-B14F-4D97-AF65-F5344CB8AC3E}">
        <p14:creationId xmlns:p14="http://schemas.microsoft.com/office/powerpoint/2010/main" val="3118393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4959eac056_2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4959eac05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t>
            </a:r>
            <a:endParaRPr/>
          </a:p>
        </p:txBody>
      </p:sp>
    </p:spTree>
    <p:extLst>
      <p:ext uri="{BB962C8B-B14F-4D97-AF65-F5344CB8AC3E}">
        <p14:creationId xmlns:p14="http://schemas.microsoft.com/office/powerpoint/2010/main" val="23449331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4959eac056_3_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4959eac056_3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Knable - stray capacitance becomes  a bigger issue at higher imp</a:t>
            </a:r>
            <a:endParaRPr/>
          </a:p>
        </p:txBody>
      </p:sp>
    </p:spTree>
    <p:extLst>
      <p:ext uri="{BB962C8B-B14F-4D97-AF65-F5344CB8AC3E}">
        <p14:creationId xmlns:p14="http://schemas.microsoft.com/office/powerpoint/2010/main" val="31366490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- 30</a:t>
            </a:r>
            <a:endParaRPr/>
          </a:p>
        </p:txBody>
      </p:sp>
      <p:sp>
        <p:nvSpPr>
          <p:cNvPr id="244" name="Google Shape;244;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67791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47e0259f16_0_5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47e0259f16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- 40</a:t>
            </a:r>
            <a:endParaRPr/>
          </a:p>
        </p:txBody>
      </p:sp>
    </p:spTree>
    <p:extLst>
      <p:ext uri="{BB962C8B-B14F-4D97-AF65-F5344CB8AC3E}">
        <p14:creationId xmlns:p14="http://schemas.microsoft.com/office/powerpoint/2010/main" val="20206354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7e7197448_0_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7e7197448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Preston</a:t>
            </a:r>
            <a:endParaRPr/>
          </a:p>
        </p:txBody>
      </p:sp>
    </p:spTree>
    <p:extLst>
      <p:ext uri="{BB962C8B-B14F-4D97-AF65-F5344CB8AC3E}">
        <p14:creationId xmlns:p14="http://schemas.microsoft.com/office/powerpoint/2010/main" val="39438382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4" name="Google Shape;284;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145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43e8f4f441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g43e8f4f441_0_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45429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a:t>
            </a:r>
            <a:endParaRPr/>
          </a:p>
        </p:txBody>
      </p:sp>
      <p:sp>
        <p:nvSpPr>
          <p:cNvPr id="90" name="Google Shape;90;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8324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47e0259f16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47e0259f1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 and Preston</a:t>
            </a:r>
            <a:endParaRPr/>
          </a:p>
        </p:txBody>
      </p:sp>
    </p:spTree>
    <p:extLst>
      <p:ext uri="{BB962C8B-B14F-4D97-AF65-F5344CB8AC3E}">
        <p14:creationId xmlns:p14="http://schemas.microsoft.com/office/powerpoint/2010/main" val="1985400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47e0259f16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47e0259f16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Jonah-20 secs</a:t>
            </a:r>
            <a:endParaRPr/>
          </a:p>
        </p:txBody>
      </p:sp>
    </p:spTree>
    <p:extLst>
      <p:ext uri="{BB962C8B-B14F-4D97-AF65-F5344CB8AC3E}">
        <p14:creationId xmlns:p14="http://schemas.microsoft.com/office/powerpoint/2010/main" val="7712071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43ea74013c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43ea74013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Haley - Ham radio is a hobby where operators communicate from radio to radio , without internet/cell phones. The most basic radio setup consists of a transceiver and an antenna. As the user changes the frequency that they are operating on, the antenna impedance changes, while the transceiver output impedance stays the same. However, in order to operate at maximum transmitted power it is essential that the antenna and and transceiver impedances match. 40 secs</a:t>
            </a:r>
            <a:endParaRPr/>
          </a:p>
        </p:txBody>
      </p:sp>
    </p:spTree>
    <p:extLst>
      <p:ext uri="{BB962C8B-B14F-4D97-AF65-F5344CB8AC3E}">
        <p14:creationId xmlns:p14="http://schemas.microsoft.com/office/powerpoint/2010/main" val="20483573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47e7197448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47e719744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t>
            </a:r>
            <a:endParaRPr/>
          </a:p>
        </p:txBody>
      </p:sp>
    </p:spTree>
    <p:extLst>
      <p:ext uri="{BB962C8B-B14F-4D97-AF65-F5344CB8AC3E}">
        <p14:creationId xmlns:p14="http://schemas.microsoft.com/office/powerpoint/2010/main" val="333943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47e7197448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47e71974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t>
            </a:r>
            <a:endParaRPr/>
          </a:p>
        </p:txBody>
      </p:sp>
    </p:spTree>
    <p:extLst>
      <p:ext uri="{BB962C8B-B14F-4D97-AF65-F5344CB8AC3E}">
        <p14:creationId xmlns:p14="http://schemas.microsoft.com/office/powerpoint/2010/main" val="1735226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47e7197448_0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47e719744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Noah</a:t>
            </a:r>
            <a:endParaRPr/>
          </a:p>
        </p:txBody>
      </p:sp>
    </p:spTree>
    <p:extLst>
      <p:ext uri="{BB962C8B-B14F-4D97-AF65-F5344CB8AC3E}">
        <p14:creationId xmlns:p14="http://schemas.microsoft.com/office/powerpoint/2010/main" val="2672609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1"/>
        <p:cNvGrpSpPr/>
        <p:nvPr/>
      </p:nvGrpSpPr>
      <p:grpSpPr>
        <a:xfrm>
          <a:off x="0" y="0"/>
          <a:ext cx="0" cy="0"/>
          <a:chOff x="0" y="0"/>
          <a:chExt cx="0" cy="0"/>
        </a:xfrm>
      </p:grpSpPr>
      <p:sp>
        <p:nvSpPr>
          <p:cNvPr id="12" name="Google Shape;12;p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lstStyle>
            <a:lvl1pPr marR="0" lvl="0" algn="ctr" rtl="0">
              <a:spcBef>
                <a:spcPts val="640"/>
              </a:spcBef>
              <a:spcAft>
                <a:spcPts val="0"/>
              </a:spcAft>
              <a:buClr>
                <a:srgbClr val="888888"/>
              </a:buClr>
              <a:buSzPts val="3200"/>
              <a:buFont typeface="Arial"/>
              <a:buNone/>
              <a:defRPr sz="3200" b="0" i="0" u="none" strike="noStrike" cap="none">
                <a:solidFill>
                  <a:srgbClr val="888888"/>
                </a:solidFill>
                <a:latin typeface="Carme"/>
                <a:ea typeface="Carme"/>
                <a:cs typeface="Carme"/>
                <a:sym typeface="Carme"/>
              </a:defRPr>
            </a:lvl1pPr>
            <a:lvl2pPr marR="0" lvl="1" algn="ctr" rtl="0">
              <a:spcBef>
                <a:spcPts val="560"/>
              </a:spcBef>
              <a:spcAft>
                <a:spcPts val="0"/>
              </a:spcAft>
              <a:buClr>
                <a:srgbClr val="888888"/>
              </a:buClr>
              <a:buSzPts val="2800"/>
              <a:buFont typeface="Arial"/>
              <a:buNone/>
              <a:defRPr sz="2800" b="0" i="0" u="none" strike="noStrike" cap="none">
                <a:solidFill>
                  <a:srgbClr val="888888"/>
                </a:solidFill>
                <a:latin typeface="Carme"/>
                <a:ea typeface="Carme"/>
                <a:cs typeface="Carme"/>
                <a:sym typeface="Carme"/>
              </a:defRPr>
            </a:lvl2pPr>
            <a:lvl3pPr marR="0" lvl="2" algn="ctr" rtl="0">
              <a:spcBef>
                <a:spcPts val="480"/>
              </a:spcBef>
              <a:spcAft>
                <a:spcPts val="0"/>
              </a:spcAft>
              <a:buClr>
                <a:srgbClr val="888888"/>
              </a:buClr>
              <a:buSzPts val="2400"/>
              <a:buFont typeface="Arial"/>
              <a:buNone/>
              <a:defRPr sz="2400" b="0" i="0" u="none" strike="noStrike" cap="none">
                <a:solidFill>
                  <a:srgbClr val="888888"/>
                </a:solidFill>
                <a:latin typeface="Carme"/>
                <a:ea typeface="Carme"/>
                <a:cs typeface="Carme"/>
                <a:sym typeface="Carme"/>
              </a:defRPr>
            </a:lvl3pPr>
            <a:lvl4pPr marR="0" lvl="3" algn="ctr" rtl="0">
              <a:spcBef>
                <a:spcPts val="400"/>
              </a:spcBef>
              <a:spcAft>
                <a:spcPts val="0"/>
              </a:spcAft>
              <a:buClr>
                <a:srgbClr val="888888"/>
              </a:buClr>
              <a:buSzPts val="2000"/>
              <a:buFont typeface="Arial"/>
              <a:buNone/>
              <a:defRPr sz="2000" b="0" i="0" u="none" strike="noStrike" cap="none">
                <a:solidFill>
                  <a:srgbClr val="888888"/>
                </a:solidFill>
                <a:latin typeface="Carme"/>
                <a:ea typeface="Carme"/>
                <a:cs typeface="Carme"/>
                <a:sym typeface="Carme"/>
              </a:defRPr>
            </a:lvl4pPr>
            <a:lvl5pPr marR="0" lvl="4" algn="ctr" rtl="0">
              <a:spcBef>
                <a:spcPts val="400"/>
              </a:spcBef>
              <a:spcAft>
                <a:spcPts val="0"/>
              </a:spcAft>
              <a:buClr>
                <a:srgbClr val="888888"/>
              </a:buClr>
              <a:buSzPts val="2000"/>
              <a:buFont typeface="Arial"/>
              <a:buNone/>
              <a:defRPr sz="2000" b="0" i="0" u="none" strike="noStrike" cap="none">
                <a:solidFill>
                  <a:srgbClr val="888888"/>
                </a:solidFill>
                <a:latin typeface="Carme"/>
                <a:ea typeface="Carme"/>
                <a:cs typeface="Carme"/>
                <a:sym typeface="Carme"/>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3" name="Google Shape;13;p2"/>
          <p:cNvSpPr txBox="1">
            <a:spLocks noGrp="1"/>
          </p:cNvSpPr>
          <p:nvPr>
            <p:ph type="title"/>
          </p:nvPr>
        </p:nvSpPr>
        <p:spPr>
          <a:xfrm>
            <a:off x="686248" y="274639"/>
            <a:ext cx="800055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 name="Google Shape;14;p2"/>
          <p:cNvSpPr txBox="1"/>
          <p:nvPr/>
        </p:nvSpPr>
        <p:spPr>
          <a:xfrm>
            <a:off x="5331124" y="6218042"/>
            <a:ext cx="414068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a:solidFill>
                  <a:schemeClr val="lt1"/>
                </a:solidFill>
                <a:latin typeface="Calibri"/>
                <a:ea typeface="Calibri"/>
                <a:cs typeface="Calibri"/>
                <a:sym typeface="Calibri"/>
              </a:rPr>
              <a:t>Electrical and Computer Engineering</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48"/>
        <p:cNvGrpSpPr/>
        <p:nvPr/>
      </p:nvGrpSpPr>
      <p:grpSpPr>
        <a:xfrm>
          <a:off x="0" y="0"/>
          <a:ext cx="0" cy="0"/>
          <a:chOff x="0" y="0"/>
          <a:chExt cx="0" cy="0"/>
        </a:xfrm>
      </p:grpSpPr>
      <p:sp>
        <p:nvSpPr>
          <p:cNvPr id="49" name="Google Shape;49;p11"/>
          <p:cNvSpPr txBox="1">
            <a:spLocks noGrp="1"/>
          </p:cNvSpPr>
          <p:nvPr>
            <p:ph type="title"/>
          </p:nvPr>
        </p:nvSpPr>
        <p:spPr>
          <a:xfrm>
            <a:off x="747703" y="4800601"/>
            <a:ext cx="7939097" cy="566738"/>
          </a:xfrm>
          <a:prstGeom prst="rect">
            <a:avLst/>
          </a:prstGeom>
          <a:noFill/>
          <a:ln>
            <a:noFill/>
          </a:ln>
        </p:spPr>
        <p:txBody>
          <a:bodyPr spcFirstLastPara="1" wrap="square" lIns="91425" tIns="45700" rIns="91425" bIns="45700" anchor="b" anchorCtr="0"/>
          <a:lstStyle>
            <a:lvl1pPr marR="0" lvl="0" algn="l" rtl="0">
              <a:spcBef>
                <a:spcPts val="0"/>
              </a:spcBef>
              <a:spcAft>
                <a:spcPts val="0"/>
              </a:spcAft>
              <a:buClr>
                <a:schemeClr val="dk2"/>
              </a:buClr>
              <a:buSzPts val="2000"/>
              <a:buFont typeface="Carme"/>
              <a:buNone/>
              <a:defRPr sz="2000" b="1"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11"/>
          <p:cNvSpPr>
            <a:spLocks noGrp="1"/>
          </p:cNvSpPr>
          <p:nvPr>
            <p:ph type="pic" idx="2"/>
          </p:nvPr>
        </p:nvSpPr>
        <p:spPr>
          <a:xfrm>
            <a:off x="747703" y="402898"/>
            <a:ext cx="7939097" cy="4324679"/>
          </a:xfrm>
          <a:prstGeom prst="rect">
            <a:avLst/>
          </a:prstGeom>
          <a:no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51" name="Google Shape;51;p11"/>
          <p:cNvSpPr txBox="1">
            <a:spLocks noGrp="1"/>
          </p:cNvSpPr>
          <p:nvPr>
            <p:ph type="body" idx="1"/>
          </p:nvPr>
        </p:nvSpPr>
        <p:spPr>
          <a:xfrm>
            <a:off x="747703" y="5367338"/>
            <a:ext cx="7939097" cy="439623"/>
          </a:xfrm>
          <a:prstGeom prst="rect">
            <a:avLst/>
          </a:prstGeom>
          <a:noFill/>
          <a:ln>
            <a:noFill/>
          </a:ln>
        </p:spPr>
        <p:txBody>
          <a:bodyPr spcFirstLastPara="1" wrap="square" lIns="91425" tIns="45700" rIns="91425" bIns="45700" anchor="t" anchorCtr="0"/>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Carme"/>
                <a:ea typeface="Carme"/>
                <a:cs typeface="Carme"/>
                <a:sym typeface="Carme"/>
              </a:defRPr>
            </a:lvl1pPr>
            <a:lvl2pPr marL="914400" marR="0" lvl="1" indent="-228600" algn="l" rtl="0">
              <a:spcBef>
                <a:spcPts val="240"/>
              </a:spcBef>
              <a:spcAft>
                <a:spcPts val="0"/>
              </a:spcAft>
              <a:buClr>
                <a:srgbClr val="2D2E2B"/>
              </a:buClr>
              <a:buSzPts val="1200"/>
              <a:buFont typeface="Arial"/>
              <a:buNone/>
              <a:defRPr sz="1200" b="0" i="0" u="none" strike="noStrike" cap="none">
                <a:solidFill>
                  <a:srgbClr val="2D2E2B"/>
                </a:solidFill>
                <a:latin typeface="Carme"/>
                <a:ea typeface="Carme"/>
                <a:cs typeface="Carme"/>
                <a:sym typeface="Carme"/>
              </a:defRPr>
            </a:lvl2pPr>
            <a:lvl3pPr marL="1371600" marR="0" lvl="2" indent="-228600" algn="l" rtl="0">
              <a:spcBef>
                <a:spcPts val="200"/>
              </a:spcBef>
              <a:spcAft>
                <a:spcPts val="0"/>
              </a:spcAft>
              <a:buClr>
                <a:srgbClr val="545651"/>
              </a:buClr>
              <a:buSzPts val="1000"/>
              <a:buFont typeface="Arial"/>
              <a:buNone/>
              <a:defRPr sz="1000" b="0" i="0" u="none" strike="noStrike" cap="none">
                <a:solidFill>
                  <a:srgbClr val="545651"/>
                </a:solidFill>
                <a:latin typeface="Carme"/>
                <a:ea typeface="Carme"/>
                <a:cs typeface="Carme"/>
                <a:sym typeface="Carme"/>
              </a:defRPr>
            </a:lvl3pPr>
            <a:lvl4pPr marL="1828800" marR="0" lvl="3" indent="-228600" algn="l" rtl="0">
              <a:spcBef>
                <a:spcPts val="180"/>
              </a:spcBef>
              <a:spcAft>
                <a:spcPts val="0"/>
              </a:spcAft>
              <a:buClr>
                <a:srgbClr val="545651"/>
              </a:buClr>
              <a:buSzPts val="900"/>
              <a:buFont typeface="Arial"/>
              <a:buNone/>
              <a:defRPr sz="900" b="0" i="0" u="none" strike="noStrike" cap="none">
                <a:solidFill>
                  <a:srgbClr val="545651"/>
                </a:solidFill>
                <a:latin typeface="Carme"/>
                <a:ea typeface="Carme"/>
                <a:cs typeface="Carme"/>
                <a:sym typeface="Carme"/>
              </a:defRPr>
            </a:lvl4pPr>
            <a:lvl5pPr marL="2286000" marR="0" lvl="4" indent="-228600" algn="l" rtl="0">
              <a:spcBef>
                <a:spcPts val="180"/>
              </a:spcBef>
              <a:spcAft>
                <a:spcPts val="0"/>
              </a:spcAft>
              <a:buClr>
                <a:srgbClr val="545651"/>
              </a:buClr>
              <a:buSzPts val="900"/>
              <a:buFont typeface="Arial"/>
              <a:buNone/>
              <a:defRPr sz="900" b="0" i="0" u="none" strike="noStrike" cap="none">
                <a:solidFill>
                  <a:srgbClr val="545651"/>
                </a:solidFill>
                <a:latin typeface="Carme"/>
                <a:ea typeface="Carme"/>
                <a:cs typeface="Carme"/>
                <a:sym typeface="Carme"/>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52"/>
        <p:cNvGrpSpPr/>
        <p:nvPr/>
      </p:nvGrpSpPr>
      <p:grpSpPr>
        <a:xfrm>
          <a:off x="0" y="0"/>
          <a:ext cx="0" cy="0"/>
          <a:chOff x="0" y="0"/>
          <a:chExt cx="0" cy="0"/>
        </a:xfrm>
      </p:grpSpPr>
      <p:pic>
        <p:nvPicPr>
          <p:cNvPr id="53" name="Google Shape;53;p12" descr="bg.jpg"/>
          <p:cNvPicPr preferRelativeResize="0"/>
          <p:nvPr/>
        </p:nvPicPr>
        <p:blipFill rotWithShape="1">
          <a:blip r:embed="rId2">
            <a:alphaModFix amt="60000"/>
          </a:blip>
          <a:srcRect/>
          <a:stretch/>
        </p:blipFill>
        <p:spPr>
          <a:xfrm>
            <a:off x="0" y="-19707"/>
            <a:ext cx="9144000" cy="6877707"/>
          </a:xfrm>
          <a:prstGeom prst="rect">
            <a:avLst/>
          </a:prstGeom>
          <a:noFill/>
          <a:ln>
            <a:noFill/>
          </a:ln>
        </p:spPr>
      </p:pic>
      <p:sp>
        <p:nvSpPr>
          <p:cNvPr id="54" name="Google Shape;54;p12"/>
          <p:cNvSpPr txBox="1">
            <a:spLocks noGrp="1"/>
          </p:cNvSpPr>
          <p:nvPr>
            <p:ph type="title"/>
          </p:nvPr>
        </p:nvSpPr>
        <p:spPr>
          <a:xfrm>
            <a:off x="686248" y="274639"/>
            <a:ext cx="800055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5" name="Google Shape;55;p12"/>
          <p:cNvSpPr txBox="1"/>
          <p:nvPr/>
        </p:nvSpPr>
        <p:spPr>
          <a:xfrm>
            <a:off x="5331124" y="6218042"/>
            <a:ext cx="414068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Electrical and Computer Engineering</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686248" y="274639"/>
            <a:ext cx="800055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8" name="Google Shape;58;p13"/>
          <p:cNvSpPr txBox="1">
            <a:spLocks noGrp="1"/>
          </p:cNvSpPr>
          <p:nvPr>
            <p:ph type="body" idx="1"/>
          </p:nvPr>
        </p:nvSpPr>
        <p:spPr>
          <a:xfrm>
            <a:off x="686248" y="1600201"/>
            <a:ext cx="8000552" cy="3950721"/>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rme"/>
                <a:ea typeface="Carme"/>
                <a:cs typeface="Carme"/>
                <a:sym typeface="Carme"/>
              </a:defRPr>
            </a:lvl1pPr>
            <a:lvl2pPr marL="914400" marR="0" lvl="1" indent="-406400" algn="l" rtl="0">
              <a:spcBef>
                <a:spcPts val="560"/>
              </a:spcBef>
              <a:spcAft>
                <a:spcPts val="0"/>
              </a:spcAft>
              <a:buClr>
                <a:srgbClr val="2D2E2B"/>
              </a:buClr>
              <a:buSzPts val="2800"/>
              <a:buFont typeface="Arial"/>
              <a:buChar char="–"/>
              <a:defRPr sz="2800" b="0" i="0" u="none" strike="noStrike" cap="none">
                <a:solidFill>
                  <a:srgbClr val="2D2E2B"/>
                </a:solidFill>
                <a:latin typeface="Carme"/>
                <a:ea typeface="Carme"/>
                <a:cs typeface="Carme"/>
                <a:sym typeface="Carme"/>
              </a:defRPr>
            </a:lvl2pPr>
            <a:lvl3pPr marL="1371600" marR="0" lvl="2" indent="-381000" algn="l" rtl="0">
              <a:spcBef>
                <a:spcPts val="480"/>
              </a:spcBef>
              <a:spcAft>
                <a:spcPts val="0"/>
              </a:spcAft>
              <a:buClr>
                <a:srgbClr val="545651"/>
              </a:buClr>
              <a:buSzPts val="2400"/>
              <a:buFont typeface="Arial"/>
              <a:buChar char="•"/>
              <a:defRPr sz="2400" b="0" i="0" u="none" strike="noStrike" cap="none">
                <a:solidFill>
                  <a:srgbClr val="545651"/>
                </a:solidFill>
                <a:latin typeface="Carme"/>
                <a:ea typeface="Carme"/>
                <a:cs typeface="Carme"/>
                <a:sym typeface="Carme"/>
              </a:defRPr>
            </a:lvl3pPr>
            <a:lvl4pPr marL="1828800" marR="0" lvl="3"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4pPr>
            <a:lvl5pPr marL="2286000" marR="0" lvl="4"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9" name="Google Shape;59;p13"/>
          <p:cNvSpPr txBox="1"/>
          <p:nvPr/>
        </p:nvSpPr>
        <p:spPr>
          <a:xfrm>
            <a:off x="5331124" y="6218042"/>
            <a:ext cx="414068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Electrical and Computer Engineering</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686248" y="274639"/>
            <a:ext cx="800055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2" name="Google Shape;62;p14"/>
          <p:cNvSpPr txBox="1"/>
          <p:nvPr/>
        </p:nvSpPr>
        <p:spPr>
          <a:xfrm>
            <a:off x="5331124" y="6218042"/>
            <a:ext cx="414068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Electrical and Computer Engineering</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_Blank">
  <p:cSld name="3_Blank">
    <p:spTree>
      <p:nvGrpSpPr>
        <p:cNvPr id="1" name="Shape 63"/>
        <p:cNvGrpSpPr/>
        <p:nvPr/>
      </p:nvGrpSpPr>
      <p:grpSpPr>
        <a:xfrm>
          <a:off x="0" y="0"/>
          <a:ext cx="0" cy="0"/>
          <a:chOff x="0" y="0"/>
          <a:chExt cx="0" cy="0"/>
        </a:xfrm>
      </p:grpSpPr>
      <p:sp>
        <p:nvSpPr>
          <p:cNvPr id="64" name="Google Shape;64;p15"/>
          <p:cNvSpPr>
            <a:spLocks noGrp="1"/>
          </p:cNvSpPr>
          <p:nvPr>
            <p:ph type="pic" idx="2"/>
          </p:nvPr>
        </p:nvSpPr>
        <p:spPr>
          <a:xfrm>
            <a:off x="401086" y="430146"/>
            <a:ext cx="8397229" cy="5182226"/>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563338" y="274639"/>
            <a:ext cx="812346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7" name="Google Shape;17;p3"/>
          <p:cNvSpPr txBox="1">
            <a:spLocks noGrp="1"/>
          </p:cNvSpPr>
          <p:nvPr>
            <p:ph type="body" idx="1"/>
          </p:nvPr>
        </p:nvSpPr>
        <p:spPr>
          <a:xfrm>
            <a:off x="-7560124" y="1511301"/>
            <a:ext cx="8123462" cy="3950721"/>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rme"/>
                <a:ea typeface="Carme"/>
                <a:cs typeface="Carme"/>
                <a:sym typeface="Carme"/>
              </a:defRPr>
            </a:lvl1pPr>
            <a:lvl2pPr marL="914400" marR="0" lvl="1" indent="-406400" algn="l" rtl="0">
              <a:spcBef>
                <a:spcPts val="560"/>
              </a:spcBef>
              <a:spcAft>
                <a:spcPts val="0"/>
              </a:spcAft>
              <a:buClr>
                <a:srgbClr val="2D2E2B"/>
              </a:buClr>
              <a:buSzPts val="2800"/>
              <a:buFont typeface="Arial"/>
              <a:buChar char="–"/>
              <a:defRPr sz="2800" b="0" i="0" u="none" strike="noStrike" cap="none">
                <a:solidFill>
                  <a:srgbClr val="2D2E2B"/>
                </a:solidFill>
                <a:latin typeface="Carme"/>
                <a:ea typeface="Carme"/>
                <a:cs typeface="Carme"/>
                <a:sym typeface="Carme"/>
              </a:defRPr>
            </a:lvl2pPr>
            <a:lvl3pPr marL="1371600" marR="0" lvl="2" indent="-381000" algn="l" rtl="0">
              <a:spcBef>
                <a:spcPts val="480"/>
              </a:spcBef>
              <a:spcAft>
                <a:spcPts val="0"/>
              </a:spcAft>
              <a:buClr>
                <a:srgbClr val="545651"/>
              </a:buClr>
              <a:buSzPts val="2400"/>
              <a:buFont typeface="Arial"/>
              <a:buChar char="•"/>
              <a:defRPr sz="2400" b="0" i="0" u="none" strike="noStrike" cap="none">
                <a:solidFill>
                  <a:srgbClr val="545651"/>
                </a:solidFill>
                <a:latin typeface="Carme"/>
                <a:ea typeface="Carme"/>
                <a:cs typeface="Carme"/>
                <a:sym typeface="Carme"/>
              </a:defRPr>
            </a:lvl3pPr>
            <a:lvl4pPr marL="1828800" marR="0" lvl="3"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4pPr>
            <a:lvl5pPr marL="2286000" marR="0" lvl="4"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 name="Google Shape;18;p3"/>
          <p:cNvSpPr>
            <a:spLocks noGrp="1"/>
          </p:cNvSpPr>
          <p:nvPr>
            <p:ph type="pic" idx="2"/>
          </p:nvPr>
        </p:nvSpPr>
        <p:spPr>
          <a:xfrm>
            <a:off x="6234386" y="1600201"/>
            <a:ext cx="2452414" cy="2988015"/>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p:nvPr/>
        </p:nvSpPr>
        <p:spPr>
          <a:xfrm>
            <a:off x="5331124" y="6218042"/>
            <a:ext cx="414068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lt1"/>
                </a:solidFill>
                <a:latin typeface="Calibri"/>
                <a:ea typeface="Calibri"/>
                <a:cs typeface="Calibri"/>
                <a:sym typeface="Calibri"/>
              </a:rPr>
              <a:t>Electrical and Computer Engineering</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0"/>
        <p:cNvGrpSpPr/>
        <p:nvPr/>
      </p:nvGrpSpPr>
      <p:grpSpPr>
        <a:xfrm>
          <a:off x="0" y="0"/>
          <a:ext cx="0" cy="0"/>
          <a:chOff x="0" y="0"/>
          <a:chExt cx="0" cy="0"/>
        </a:xfrm>
      </p:grpSpPr>
      <p:sp>
        <p:nvSpPr>
          <p:cNvPr id="21" name="Google Shape;21;p4"/>
          <p:cNvSpPr txBox="1">
            <a:spLocks noGrp="1"/>
          </p:cNvSpPr>
          <p:nvPr>
            <p:ph type="ctrTitle"/>
          </p:nvPr>
        </p:nvSpPr>
        <p:spPr>
          <a:xfrm>
            <a:off x="3031782" y="569311"/>
            <a:ext cx="5655018" cy="2040759"/>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2" name="Google Shape;22;p4"/>
          <p:cNvSpPr txBox="1">
            <a:spLocks noGrp="1"/>
          </p:cNvSpPr>
          <p:nvPr>
            <p:ph type="subTitle" idx="1"/>
          </p:nvPr>
        </p:nvSpPr>
        <p:spPr>
          <a:xfrm>
            <a:off x="3031782" y="2890346"/>
            <a:ext cx="5655017" cy="2748455"/>
          </a:xfrm>
          <a:prstGeom prst="rect">
            <a:avLst/>
          </a:prstGeom>
          <a:noFill/>
          <a:ln>
            <a:noFill/>
          </a:ln>
        </p:spPr>
        <p:txBody>
          <a:bodyPr spcFirstLastPara="1" wrap="square" lIns="91425" tIns="45700" rIns="91425" bIns="45700" anchor="t" anchorCtr="0"/>
          <a:lstStyle>
            <a:lvl1pPr marR="0" lvl="0" algn="ctr" rtl="0">
              <a:spcBef>
                <a:spcPts val="640"/>
              </a:spcBef>
              <a:spcAft>
                <a:spcPts val="0"/>
              </a:spcAft>
              <a:buClr>
                <a:srgbClr val="888888"/>
              </a:buClr>
              <a:buSzPts val="3200"/>
              <a:buFont typeface="Arial"/>
              <a:buNone/>
              <a:defRPr sz="3200" b="0" i="0" u="none" strike="noStrike" cap="none">
                <a:solidFill>
                  <a:srgbClr val="888888"/>
                </a:solidFill>
                <a:latin typeface="Carme"/>
                <a:ea typeface="Carme"/>
                <a:cs typeface="Carme"/>
                <a:sym typeface="Carme"/>
              </a:defRPr>
            </a:lvl1pPr>
            <a:lvl2pPr marR="0" lvl="1" algn="ctr" rtl="0">
              <a:spcBef>
                <a:spcPts val="560"/>
              </a:spcBef>
              <a:spcAft>
                <a:spcPts val="0"/>
              </a:spcAft>
              <a:buClr>
                <a:srgbClr val="888888"/>
              </a:buClr>
              <a:buSzPts val="2800"/>
              <a:buFont typeface="Arial"/>
              <a:buNone/>
              <a:defRPr sz="2800" b="0" i="0" u="none" strike="noStrike" cap="none">
                <a:solidFill>
                  <a:srgbClr val="888888"/>
                </a:solidFill>
                <a:latin typeface="Carme"/>
                <a:ea typeface="Carme"/>
                <a:cs typeface="Carme"/>
                <a:sym typeface="Carme"/>
              </a:defRPr>
            </a:lvl2pPr>
            <a:lvl3pPr marR="0" lvl="2" algn="ctr" rtl="0">
              <a:spcBef>
                <a:spcPts val="480"/>
              </a:spcBef>
              <a:spcAft>
                <a:spcPts val="0"/>
              </a:spcAft>
              <a:buClr>
                <a:srgbClr val="888888"/>
              </a:buClr>
              <a:buSzPts val="2400"/>
              <a:buFont typeface="Arial"/>
              <a:buNone/>
              <a:defRPr sz="2400" b="0" i="0" u="none" strike="noStrike" cap="none">
                <a:solidFill>
                  <a:srgbClr val="888888"/>
                </a:solidFill>
                <a:latin typeface="Carme"/>
                <a:ea typeface="Carme"/>
                <a:cs typeface="Carme"/>
                <a:sym typeface="Carme"/>
              </a:defRPr>
            </a:lvl3pPr>
            <a:lvl4pPr marR="0" lvl="3" algn="ctr" rtl="0">
              <a:spcBef>
                <a:spcPts val="400"/>
              </a:spcBef>
              <a:spcAft>
                <a:spcPts val="0"/>
              </a:spcAft>
              <a:buClr>
                <a:srgbClr val="888888"/>
              </a:buClr>
              <a:buSzPts val="2000"/>
              <a:buFont typeface="Arial"/>
              <a:buNone/>
              <a:defRPr sz="2000" b="0" i="0" u="none" strike="noStrike" cap="none">
                <a:solidFill>
                  <a:srgbClr val="888888"/>
                </a:solidFill>
                <a:latin typeface="Carme"/>
                <a:ea typeface="Carme"/>
                <a:cs typeface="Carme"/>
                <a:sym typeface="Carme"/>
              </a:defRPr>
            </a:lvl4pPr>
            <a:lvl5pPr marR="0" lvl="4" algn="ctr" rtl="0">
              <a:spcBef>
                <a:spcPts val="400"/>
              </a:spcBef>
              <a:spcAft>
                <a:spcPts val="0"/>
              </a:spcAft>
              <a:buClr>
                <a:srgbClr val="888888"/>
              </a:buClr>
              <a:buSzPts val="2000"/>
              <a:buFont typeface="Arial"/>
              <a:buNone/>
              <a:defRPr sz="2000" b="0" i="0" u="none" strike="noStrike" cap="none">
                <a:solidFill>
                  <a:srgbClr val="888888"/>
                </a:solidFill>
                <a:latin typeface="Carme"/>
                <a:ea typeface="Carme"/>
                <a:cs typeface="Carme"/>
                <a:sym typeface="Carme"/>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23" name="Google Shape;23;p4"/>
          <p:cNvSpPr>
            <a:spLocks noGrp="1"/>
          </p:cNvSpPr>
          <p:nvPr>
            <p:ph type="pic" idx="2"/>
          </p:nvPr>
        </p:nvSpPr>
        <p:spPr>
          <a:xfrm>
            <a:off x="0" y="0"/>
            <a:ext cx="2758966" cy="5940101"/>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819402" y="4501931"/>
            <a:ext cx="7675313" cy="1267044"/>
          </a:xfrm>
          <a:prstGeom prst="rect">
            <a:avLst/>
          </a:prstGeom>
          <a:noFill/>
          <a:ln>
            <a:noFill/>
          </a:ln>
        </p:spPr>
        <p:txBody>
          <a:bodyPr spcFirstLastPara="1" wrap="square" lIns="91425" tIns="45700" rIns="91425" bIns="45700" anchor="t" anchorCtr="0"/>
          <a:lstStyle>
            <a:lvl1pPr marR="0" lvl="0" algn="l" rtl="0">
              <a:spcBef>
                <a:spcPts val="0"/>
              </a:spcBef>
              <a:spcAft>
                <a:spcPts val="0"/>
              </a:spcAft>
              <a:buClr>
                <a:schemeClr val="dk2"/>
              </a:buClr>
              <a:buSzPts val="4000"/>
              <a:buFont typeface="Carme"/>
              <a:buNone/>
              <a:defRPr sz="4000" b="1"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5"/>
          <p:cNvSpPr txBox="1">
            <a:spLocks noGrp="1"/>
          </p:cNvSpPr>
          <p:nvPr>
            <p:ph type="body" idx="1"/>
          </p:nvPr>
        </p:nvSpPr>
        <p:spPr>
          <a:xfrm>
            <a:off x="819402" y="3011380"/>
            <a:ext cx="7675314" cy="1395520"/>
          </a:xfrm>
          <a:prstGeom prst="rect">
            <a:avLst/>
          </a:prstGeom>
          <a:noFill/>
          <a:ln>
            <a:noFill/>
          </a:ln>
        </p:spPr>
        <p:txBody>
          <a:bodyPr spcFirstLastPara="1" wrap="square" lIns="91425" tIns="45700" rIns="91425" bIns="45700" anchor="b" anchorCtr="0"/>
          <a:lstStyle>
            <a:lvl1pPr marL="457200" marR="0" lvl="0" indent="-228600" algn="l" rtl="0">
              <a:spcBef>
                <a:spcPts val="400"/>
              </a:spcBef>
              <a:spcAft>
                <a:spcPts val="0"/>
              </a:spcAft>
              <a:buClr>
                <a:srgbClr val="888888"/>
              </a:buClr>
              <a:buSzPts val="2000"/>
              <a:buFont typeface="Arial"/>
              <a:buNone/>
              <a:defRPr sz="2000" b="0" i="0" u="none" strike="noStrike" cap="none">
                <a:solidFill>
                  <a:srgbClr val="888888"/>
                </a:solidFill>
                <a:latin typeface="Carme"/>
                <a:ea typeface="Carme"/>
                <a:cs typeface="Carme"/>
                <a:sym typeface="Carme"/>
              </a:defRPr>
            </a:lvl1pPr>
            <a:lvl2pPr marL="914400" marR="0" lvl="1" indent="-228600" algn="l" rtl="0">
              <a:spcBef>
                <a:spcPts val="360"/>
              </a:spcBef>
              <a:spcAft>
                <a:spcPts val="0"/>
              </a:spcAft>
              <a:buClr>
                <a:srgbClr val="888888"/>
              </a:buClr>
              <a:buSzPts val="1800"/>
              <a:buFont typeface="Arial"/>
              <a:buNone/>
              <a:defRPr sz="1800" b="0" i="0" u="none" strike="noStrike" cap="none">
                <a:solidFill>
                  <a:srgbClr val="888888"/>
                </a:solidFill>
                <a:latin typeface="Carme"/>
                <a:ea typeface="Carme"/>
                <a:cs typeface="Carme"/>
                <a:sym typeface="Carme"/>
              </a:defRPr>
            </a:lvl2pPr>
            <a:lvl3pPr marL="1371600" marR="0" lvl="2" indent="-228600" algn="l" rtl="0">
              <a:spcBef>
                <a:spcPts val="320"/>
              </a:spcBef>
              <a:spcAft>
                <a:spcPts val="0"/>
              </a:spcAft>
              <a:buClr>
                <a:srgbClr val="888888"/>
              </a:buClr>
              <a:buSzPts val="1600"/>
              <a:buFont typeface="Arial"/>
              <a:buNone/>
              <a:defRPr sz="1600" b="0" i="0" u="none" strike="noStrike" cap="none">
                <a:solidFill>
                  <a:srgbClr val="888888"/>
                </a:solidFill>
                <a:latin typeface="Carme"/>
                <a:ea typeface="Carme"/>
                <a:cs typeface="Carme"/>
                <a:sym typeface="Carme"/>
              </a:defRPr>
            </a:lvl3pPr>
            <a:lvl4pPr marL="1828800" marR="0" lvl="3" indent="-228600" algn="l" rtl="0">
              <a:spcBef>
                <a:spcPts val="280"/>
              </a:spcBef>
              <a:spcAft>
                <a:spcPts val="0"/>
              </a:spcAft>
              <a:buClr>
                <a:srgbClr val="888888"/>
              </a:buClr>
              <a:buSzPts val="1400"/>
              <a:buFont typeface="Arial"/>
              <a:buNone/>
              <a:defRPr sz="1400" b="0" i="0" u="none" strike="noStrike" cap="none">
                <a:solidFill>
                  <a:srgbClr val="888888"/>
                </a:solidFill>
                <a:latin typeface="Carme"/>
                <a:ea typeface="Carme"/>
                <a:cs typeface="Carme"/>
                <a:sym typeface="Carme"/>
              </a:defRPr>
            </a:lvl4pPr>
            <a:lvl5pPr marL="2286000" marR="0" lvl="4" indent="-228600" algn="l" rtl="0">
              <a:spcBef>
                <a:spcPts val="280"/>
              </a:spcBef>
              <a:spcAft>
                <a:spcPts val="0"/>
              </a:spcAft>
              <a:buClr>
                <a:srgbClr val="888888"/>
              </a:buClr>
              <a:buSzPts val="1400"/>
              <a:buFont typeface="Arial"/>
              <a:buNone/>
              <a:defRPr sz="1400" b="0" i="0" u="none" strike="noStrike" cap="none">
                <a:solidFill>
                  <a:srgbClr val="888888"/>
                </a:solidFill>
                <a:latin typeface="Carme"/>
                <a:ea typeface="Carme"/>
                <a:cs typeface="Carme"/>
                <a:sym typeface="Carme"/>
              </a:defRPr>
            </a:lvl5pPr>
            <a:lvl6pPr marL="2743200" marR="0" lvl="5"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spcBef>
                <a:spcPts val="280"/>
              </a:spcBef>
              <a:spcAft>
                <a:spcPts val="0"/>
              </a:spcAft>
              <a:buClr>
                <a:srgbClr val="888888"/>
              </a:buClr>
              <a:buSzPts val="14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27" name="Google Shape;27;p5"/>
          <p:cNvSpPr>
            <a:spLocks noGrp="1"/>
          </p:cNvSpPr>
          <p:nvPr>
            <p:ph type="pic" idx="2"/>
          </p:nvPr>
        </p:nvSpPr>
        <p:spPr>
          <a:xfrm>
            <a:off x="819401" y="378937"/>
            <a:ext cx="7675313" cy="2417007"/>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99458" y="274639"/>
            <a:ext cx="828734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0" name="Google Shape;30;p6"/>
          <p:cNvSpPr txBox="1">
            <a:spLocks noGrp="1"/>
          </p:cNvSpPr>
          <p:nvPr>
            <p:ph type="body" idx="1"/>
          </p:nvPr>
        </p:nvSpPr>
        <p:spPr>
          <a:xfrm>
            <a:off x="399458" y="1600201"/>
            <a:ext cx="4097003" cy="4083861"/>
          </a:xfrm>
          <a:prstGeom prst="rect">
            <a:avLst/>
          </a:prstGeom>
          <a:noFill/>
          <a:ln>
            <a:noFill/>
          </a:ln>
        </p:spPr>
        <p:txBody>
          <a:bodyPr spcFirstLastPara="1" wrap="square" lIns="91425" tIns="45700" rIns="91425" bIns="45700"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rme"/>
                <a:ea typeface="Carme"/>
                <a:cs typeface="Carme"/>
                <a:sym typeface="Carme"/>
              </a:defRPr>
            </a:lvl1pPr>
            <a:lvl2pPr marL="914400" marR="0" lvl="1" indent="-381000" algn="l" rtl="0">
              <a:spcBef>
                <a:spcPts val="480"/>
              </a:spcBef>
              <a:spcAft>
                <a:spcPts val="0"/>
              </a:spcAft>
              <a:buClr>
                <a:srgbClr val="2D2E2B"/>
              </a:buClr>
              <a:buSzPts val="2400"/>
              <a:buFont typeface="Arial"/>
              <a:buChar char="–"/>
              <a:defRPr sz="2400" b="0" i="0" u="none" strike="noStrike" cap="none">
                <a:solidFill>
                  <a:srgbClr val="2D2E2B"/>
                </a:solidFill>
                <a:latin typeface="Carme"/>
                <a:ea typeface="Carme"/>
                <a:cs typeface="Carme"/>
                <a:sym typeface="Carme"/>
              </a:defRPr>
            </a:lvl2pPr>
            <a:lvl3pPr marL="1371600" marR="0" lvl="2"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3pPr>
            <a:lvl4pPr marL="1828800" marR="0" lvl="3"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4pPr>
            <a:lvl5pPr marL="2286000" marR="0" lvl="4"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1" name="Google Shape;31;p6"/>
          <p:cNvSpPr txBox="1">
            <a:spLocks noGrp="1"/>
          </p:cNvSpPr>
          <p:nvPr>
            <p:ph type="body" idx="2"/>
          </p:nvPr>
        </p:nvSpPr>
        <p:spPr>
          <a:xfrm>
            <a:off x="4732039" y="1600201"/>
            <a:ext cx="3954763" cy="4083861"/>
          </a:xfrm>
          <a:prstGeom prst="rect">
            <a:avLst/>
          </a:prstGeom>
          <a:noFill/>
          <a:ln>
            <a:noFill/>
          </a:ln>
        </p:spPr>
        <p:txBody>
          <a:bodyPr spcFirstLastPara="1" wrap="square" lIns="91425" tIns="45700" rIns="91425" bIns="45700"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rme"/>
                <a:ea typeface="Carme"/>
                <a:cs typeface="Carme"/>
                <a:sym typeface="Carme"/>
              </a:defRPr>
            </a:lvl1pPr>
            <a:lvl2pPr marL="914400" marR="0" lvl="1" indent="-381000" algn="l" rtl="0">
              <a:spcBef>
                <a:spcPts val="480"/>
              </a:spcBef>
              <a:spcAft>
                <a:spcPts val="0"/>
              </a:spcAft>
              <a:buClr>
                <a:srgbClr val="2D2E2B"/>
              </a:buClr>
              <a:buSzPts val="2400"/>
              <a:buFont typeface="Arial"/>
              <a:buChar char="–"/>
              <a:defRPr sz="2400" b="0" i="0" u="none" strike="noStrike" cap="none">
                <a:solidFill>
                  <a:srgbClr val="2D2E2B"/>
                </a:solidFill>
                <a:latin typeface="Carme"/>
                <a:ea typeface="Carme"/>
                <a:cs typeface="Carme"/>
                <a:sym typeface="Carme"/>
              </a:defRPr>
            </a:lvl2pPr>
            <a:lvl3pPr marL="1371600" marR="0" lvl="2"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3pPr>
            <a:lvl4pPr marL="1828800" marR="0" lvl="3"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4pPr>
            <a:lvl5pPr marL="2286000" marR="0" lvl="4"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2758966" y="274637"/>
            <a:ext cx="5927834" cy="741363"/>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3800"/>
              <a:buFont typeface="Carme"/>
              <a:buNone/>
              <a:defRPr sz="38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4" name="Google Shape;34;p7"/>
          <p:cNvSpPr txBox="1">
            <a:spLocks noGrp="1"/>
          </p:cNvSpPr>
          <p:nvPr>
            <p:ph type="body" idx="1"/>
          </p:nvPr>
        </p:nvSpPr>
        <p:spPr>
          <a:xfrm>
            <a:off x="2758966" y="1215232"/>
            <a:ext cx="2995448" cy="639763"/>
          </a:xfrm>
          <a:prstGeom prst="rect">
            <a:avLst/>
          </a:prstGeom>
          <a:noFill/>
          <a:ln>
            <a:noFill/>
          </a:ln>
        </p:spPr>
        <p:txBody>
          <a:bodyPr spcFirstLastPara="1" wrap="square" lIns="91425" tIns="45700" rIns="91425" bIns="45700" anchor="b" anchorCtr="0"/>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Carme"/>
                <a:ea typeface="Carme"/>
                <a:cs typeface="Carme"/>
                <a:sym typeface="Carme"/>
              </a:defRPr>
            </a:lvl1pPr>
            <a:lvl2pPr marL="914400" marR="0" lvl="1" indent="-228600" algn="l" rtl="0">
              <a:spcBef>
                <a:spcPts val="400"/>
              </a:spcBef>
              <a:spcAft>
                <a:spcPts val="0"/>
              </a:spcAft>
              <a:buClr>
                <a:srgbClr val="2D2E2B"/>
              </a:buClr>
              <a:buSzPts val="2000"/>
              <a:buFont typeface="Arial"/>
              <a:buNone/>
              <a:defRPr sz="2000" b="1" i="0" u="none" strike="noStrike" cap="none">
                <a:solidFill>
                  <a:srgbClr val="2D2E2B"/>
                </a:solidFill>
                <a:latin typeface="Carme"/>
                <a:ea typeface="Carme"/>
                <a:cs typeface="Carme"/>
                <a:sym typeface="Carme"/>
              </a:defRPr>
            </a:lvl2pPr>
            <a:lvl3pPr marL="1371600" marR="0" lvl="2" indent="-228600" algn="l" rtl="0">
              <a:spcBef>
                <a:spcPts val="360"/>
              </a:spcBef>
              <a:spcAft>
                <a:spcPts val="0"/>
              </a:spcAft>
              <a:buClr>
                <a:srgbClr val="545651"/>
              </a:buClr>
              <a:buSzPts val="1800"/>
              <a:buFont typeface="Arial"/>
              <a:buNone/>
              <a:defRPr sz="1800" b="1" i="0" u="none" strike="noStrike" cap="none">
                <a:solidFill>
                  <a:srgbClr val="545651"/>
                </a:solidFill>
                <a:latin typeface="Carme"/>
                <a:ea typeface="Carme"/>
                <a:cs typeface="Carme"/>
                <a:sym typeface="Carme"/>
              </a:defRPr>
            </a:lvl3pPr>
            <a:lvl4pPr marL="1828800" marR="0" lvl="3" indent="-228600" algn="l" rtl="0">
              <a:spcBef>
                <a:spcPts val="320"/>
              </a:spcBef>
              <a:spcAft>
                <a:spcPts val="0"/>
              </a:spcAft>
              <a:buClr>
                <a:srgbClr val="545651"/>
              </a:buClr>
              <a:buSzPts val="1600"/>
              <a:buFont typeface="Arial"/>
              <a:buNone/>
              <a:defRPr sz="1600" b="1" i="0" u="none" strike="noStrike" cap="none">
                <a:solidFill>
                  <a:srgbClr val="545651"/>
                </a:solidFill>
                <a:latin typeface="Carme"/>
                <a:ea typeface="Carme"/>
                <a:cs typeface="Carme"/>
                <a:sym typeface="Carme"/>
              </a:defRPr>
            </a:lvl4pPr>
            <a:lvl5pPr marL="2286000" marR="0" lvl="4" indent="-228600" algn="l" rtl="0">
              <a:spcBef>
                <a:spcPts val="320"/>
              </a:spcBef>
              <a:spcAft>
                <a:spcPts val="0"/>
              </a:spcAft>
              <a:buClr>
                <a:srgbClr val="545651"/>
              </a:buClr>
              <a:buSzPts val="1600"/>
              <a:buFont typeface="Arial"/>
              <a:buNone/>
              <a:defRPr sz="1600" b="1" i="0" u="none" strike="noStrike" cap="none">
                <a:solidFill>
                  <a:srgbClr val="545651"/>
                </a:solidFill>
                <a:latin typeface="Carme"/>
                <a:ea typeface="Carme"/>
                <a:cs typeface="Carme"/>
                <a:sym typeface="Carme"/>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5" name="Google Shape;35;p7"/>
          <p:cNvSpPr txBox="1">
            <a:spLocks noGrp="1"/>
          </p:cNvSpPr>
          <p:nvPr>
            <p:ph type="body" idx="2"/>
          </p:nvPr>
        </p:nvSpPr>
        <p:spPr>
          <a:xfrm>
            <a:off x="2758966" y="1854994"/>
            <a:ext cx="2995448" cy="3859794"/>
          </a:xfrm>
          <a:prstGeom prst="rect">
            <a:avLst/>
          </a:prstGeom>
          <a:noFill/>
          <a:ln>
            <a:noFill/>
          </a:ln>
        </p:spPr>
        <p:txBody>
          <a:bodyPr spcFirstLastPara="1" wrap="square" lIns="91425" tIns="45700" rIns="91425" bIns="45700"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rme"/>
                <a:ea typeface="Carme"/>
                <a:cs typeface="Carme"/>
                <a:sym typeface="Carme"/>
              </a:defRPr>
            </a:lvl1pPr>
            <a:lvl2pPr marL="914400" marR="0" lvl="1" indent="-355600" algn="l" rtl="0">
              <a:spcBef>
                <a:spcPts val="400"/>
              </a:spcBef>
              <a:spcAft>
                <a:spcPts val="0"/>
              </a:spcAft>
              <a:buClr>
                <a:srgbClr val="2D2E2B"/>
              </a:buClr>
              <a:buSzPts val="2000"/>
              <a:buFont typeface="Arial"/>
              <a:buChar char="–"/>
              <a:defRPr sz="2000" b="0" i="0" u="none" strike="noStrike" cap="none">
                <a:solidFill>
                  <a:srgbClr val="2D2E2B"/>
                </a:solidFill>
                <a:latin typeface="Carme"/>
                <a:ea typeface="Carme"/>
                <a:cs typeface="Carme"/>
                <a:sym typeface="Carme"/>
              </a:defRPr>
            </a:lvl2pPr>
            <a:lvl3pPr marL="1371600" marR="0" lvl="2"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3pPr>
            <a:lvl4pPr marL="1828800" marR="0" lvl="3" indent="-330200" algn="l" rtl="0">
              <a:spcBef>
                <a:spcPts val="320"/>
              </a:spcBef>
              <a:spcAft>
                <a:spcPts val="0"/>
              </a:spcAft>
              <a:buClr>
                <a:srgbClr val="545651"/>
              </a:buClr>
              <a:buSzPts val="1600"/>
              <a:buFont typeface="Arial"/>
              <a:buChar char="–"/>
              <a:defRPr sz="1600" b="0" i="0" u="none" strike="noStrike" cap="none">
                <a:solidFill>
                  <a:srgbClr val="545651"/>
                </a:solidFill>
                <a:latin typeface="Carme"/>
                <a:ea typeface="Carme"/>
                <a:cs typeface="Carme"/>
                <a:sym typeface="Carme"/>
              </a:defRPr>
            </a:lvl4pPr>
            <a:lvl5pPr marL="2286000" marR="0" lvl="4" indent="-330200" algn="l" rtl="0">
              <a:spcBef>
                <a:spcPts val="320"/>
              </a:spcBef>
              <a:spcAft>
                <a:spcPts val="0"/>
              </a:spcAft>
              <a:buClr>
                <a:srgbClr val="545651"/>
              </a:buClr>
              <a:buSzPts val="1600"/>
              <a:buFont typeface="Arial"/>
              <a:buChar char="»"/>
              <a:defRPr sz="1600" b="0" i="0" u="none" strike="noStrike" cap="none">
                <a:solidFill>
                  <a:srgbClr val="545651"/>
                </a:solidFill>
                <a:latin typeface="Carme"/>
                <a:ea typeface="Carme"/>
                <a:cs typeface="Carme"/>
                <a:sym typeface="Carme"/>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36" name="Google Shape;36;p7"/>
          <p:cNvSpPr txBox="1">
            <a:spLocks noGrp="1"/>
          </p:cNvSpPr>
          <p:nvPr>
            <p:ph type="body" idx="3"/>
          </p:nvPr>
        </p:nvSpPr>
        <p:spPr>
          <a:xfrm>
            <a:off x="5929586" y="1215232"/>
            <a:ext cx="2757214" cy="639763"/>
          </a:xfrm>
          <a:prstGeom prst="rect">
            <a:avLst/>
          </a:prstGeom>
          <a:noFill/>
          <a:ln>
            <a:noFill/>
          </a:ln>
        </p:spPr>
        <p:txBody>
          <a:bodyPr spcFirstLastPara="1" wrap="square" lIns="91425" tIns="45700" rIns="91425" bIns="45700" anchor="b" anchorCtr="0"/>
          <a:lstStyle>
            <a:lvl1pPr marL="457200" marR="0" lvl="0" indent="-228600" algn="l" rtl="0">
              <a:spcBef>
                <a:spcPts val="480"/>
              </a:spcBef>
              <a:spcAft>
                <a:spcPts val="0"/>
              </a:spcAft>
              <a:buClr>
                <a:schemeClr val="dk1"/>
              </a:buClr>
              <a:buSzPts val="2400"/>
              <a:buFont typeface="Arial"/>
              <a:buNone/>
              <a:defRPr sz="2400" b="1" i="0" u="none" strike="noStrike" cap="none">
                <a:solidFill>
                  <a:schemeClr val="dk1"/>
                </a:solidFill>
                <a:latin typeface="Carme"/>
                <a:ea typeface="Carme"/>
                <a:cs typeface="Carme"/>
                <a:sym typeface="Carme"/>
              </a:defRPr>
            </a:lvl1pPr>
            <a:lvl2pPr marL="914400" marR="0" lvl="1" indent="-228600" algn="l" rtl="0">
              <a:spcBef>
                <a:spcPts val="400"/>
              </a:spcBef>
              <a:spcAft>
                <a:spcPts val="0"/>
              </a:spcAft>
              <a:buClr>
                <a:srgbClr val="2D2E2B"/>
              </a:buClr>
              <a:buSzPts val="2000"/>
              <a:buFont typeface="Arial"/>
              <a:buNone/>
              <a:defRPr sz="2000" b="1" i="0" u="none" strike="noStrike" cap="none">
                <a:solidFill>
                  <a:srgbClr val="2D2E2B"/>
                </a:solidFill>
                <a:latin typeface="Carme"/>
                <a:ea typeface="Carme"/>
                <a:cs typeface="Carme"/>
                <a:sym typeface="Carme"/>
              </a:defRPr>
            </a:lvl2pPr>
            <a:lvl3pPr marL="1371600" marR="0" lvl="2" indent="-228600" algn="l" rtl="0">
              <a:spcBef>
                <a:spcPts val="360"/>
              </a:spcBef>
              <a:spcAft>
                <a:spcPts val="0"/>
              </a:spcAft>
              <a:buClr>
                <a:srgbClr val="545651"/>
              </a:buClr>
              <a:buSzPts val="1800"/>
              <a:buFont typeface="Arial"/>
              <a:buNone/>
              <a:defRPr sz="1800" b="1" i="0" u="none" strike="noStrike" cap="none">
                <a:solidFill>
                  <a:srgbClr val="545651"/>
                </a:solidFill>
                <a:latin typeface="Carme"/>
                <a:ea typeface="Carme"/>
                <a:cs typeface="Carme"/>
                <a:sym typeface="Carme"/>
              </a:defRPr>
            </a:lvl3pPr>
            <a:lvl4pPr marL="1828800" marR="0" lvl="3" indent="-228600" algn="l" rtl="0">
              <a:spcBef>
                <a:spcPts val="320"/>
              </a:spcBef>
              <a:spcAft>
                <a:spcPts val="0"/>
              </a:spcAft>
              <a:buClr>
                <a:srgbClr val="545651"/>
              </a:buClr>
              <a:buSzPts val="1600"/>
              <a:buFont typeface="Arial"/>
              <a:buNone/>
              <a:defRPr sz="1600" b="1" i="0" u="none" strike="noStrike" cap="none">
                <a:solidFill>
                  <a:srgbClr val="545651"/>
                </a:solidFill>
                <a:latin typeface="Carme"/>
                <a:ea typeface="Carme"/>
                <a:cs typeface="Carme"/>
                <a:sym typeface="Carme"/>
              </a:defRPr>
            </a:lvl4pPr>
            <a:lvl5pPr marL="2286000" marR="0" lvl="4" indent="-228600" algn="l" rtl="0">
              <a:spcBef>
                <a:spcPts val="320"/>
              </a:spcBef>
              <a:spcAft>
                <a:spcPts val="0"/>
              </a:spcAft>
              <a:buClr>
                <a:srgbClr val="545651"/>
              </a:buClr>
              <a:buSzPts val="1600"/>
              <a:buFont typeface="Arial"/>
              <a:buNone/>
              <a:defRPr sz="1600" b="1" i="0" u="none" strike="noStrike" cap="none">
                <a:solidFill>
                  <a:srgbClr val="545651"/>
                </a:solidFill>
                <a:latin typeface="Carme"/>
                <a:ea typeface="Carme"/>
                <a:cs typeface="Carme"/>
                <a:sym typeface="Carme"/>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7" name="Google Shape;37;p7"/>
          <p:cNvSpPr txBox="1">
            <a:spLocks noGrp="1"/>
          </p:cNvSpPr>
          <p:nvPr>
            <p:ph type="body" idx="4"/>
          </p:nvPr>
        </p:nvSpPr>
        <p:spPr>
          <a:xfrm>
            <a:off x="5929586" y="1854994"/>
            <a:ext cx="2757214" cy="3859794"/>
          </a:xfrm>
          <a:prstGeom prst="rect">
            <a:avLst/>
          </a:prstGeom>
          <a:noFill/>
          <a:ln>
            <a:noFill/>
          </a:ln>
        </p:spPr>
        <p:txBody>
          <a:bodyPr spcFirstLastPara="1" wrap="square" lIns="91425" tIns="45700" rIns="91425" bIns="45700"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rme"/>
                <a:ea typeface="Carme"/>
                <a:cs typeface="Carme"/>
                <a:sym typeface="Carme"/>
              </a:defRPr>
            </a:lvl1pPr>
            <a:lvl2pPr marL="914400" marR="0" lvl="1" indent="-355600" algn="l" rtl="0">
              <a:spcBef>
                <a:spcPts val="400"/>
              </a:spcBef>
              <a:spcAft>
                <a:spcPts val="0"/>
              </a:spcAft>
              <a:buClr>
                <a:srgbClr val="2D2E2B"/>
              </a:buClr>
              <a:buSzPts val="2000"/>
              <a:buFont typeface="Arial"/>
              <a:buChar char="–"/>
              <a:defRPr sz="2000" b="0" i="0" u="none" strike="noStrike" cap="none">
                <a:solidFill>
                  <a:srgbClr val="2D2E2B"/>
                </a:solidFill>
                <a:latin typeface="Carme"/>
                <a:ea typeface="Carme"/>
                <a:cs typeface="Carme"/>
                <a:sym typeface="Carme"/>
              </a:defRPr>
            </a:lvl2pPr>
            <a:lvl3pPr marL="1371600" marR="0" lvl="2" indent="-342900" algn="l" rtl="0">
              <a:spcBef>
                <a:spcPts val="360"/>
              </a:spcBef>
              <a:spcAft>
                <a:spcPts val="0"/>
              </a:spcAft>
              <a:buClr>
                <a:srgbClr val="545651"/>
              </a:buClr>
              <a:buSzPts val="1800"/>
              <a:buFont typeface="Arial"/>
              <a:buChar char="•"/>
              <a:defRPr sz="1800" b="0" i="0" u="none" strike="noStrike" cap="none">
                <a:solidFill>
                  <a:srgbClr val="545651"/>
                </a:solidFill>
                <a:latin typeface="Carme"/>
                <a:ea typeface="Carme"/>
                <a:cs typeface="Carme"/>
                <a:sym typeface="Carme"/>
              </a:defRPr>
            </a:lvl3pPr>
            <a:lvl4pPr marL="1828800" marR="0" lvl="3" indent="-330200" algn="l" rtl="0">
              <a:spcBef>
                <a:spcPts val="320"/>
              </a:spcBef>
              <a:spcAft>
                <a:spcPts val="0"/>
              </a:spcAft>
              <a:buClr>
                <a:srgbClr val="545651"/>
              </a:buClr>
              <a:buSzPts val="1600"/>
              <a:buFont typeface="Arial"/>
              <a:buChar char="–"/>
              <a:defRPr sz="1600" b="0" i="0" u="none" strike="noStrike" cap="none">
                <a:solidFill>
                  <a:srgbClr val="545651"/>
                </a:solidFill>
                <a:latin typeface="Carme"/>
                <a:ea typeface="Carme"/>
                <a:cs typeface="Carme"/>
                <a:sym typeface="Carme"/>
              </a:defRPr>
            </a:lvl4pPr>
            <a:lvl5pPr marL="2286000" marR="0" lvl="4" indent="-330200" algn="l" rtl="0">
              <a:spcBef>
                <a:spcPts val="320"/>
              </a:spcBef>
              <a:spcAft>
                <a:spcPts val="0"/>
              </a:spcAft>
              <a:buClr>
                <a:srgbClr val="545651"/>
              </a:buClr>
              <a:buSzPts val="1600"/>
              <a:buFont typeface="Arial"/>
              <a:buChar char="»"/>
              <a:defRPr sz="1600" b="0" i="0" u="none" strike="noStrike" cap="none">
                <a:solidFill>
                  <a:srgbClr val="545651"/>
                </a:solidFill>
                <a:latin typeface="Carme"/>
                <a:ea typeface="Carme"/>
                <a:cs typeface="Carme"/>
                <a:sym typeface="Carme"/>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38" name="Google Shape;38;p7"/>
          <p:cNvSpPr>
            <a:spLocks noGrp="1"/>
          </p:cNvSpPr>
          <p:nvPr>
            <p:ph type="pic" idx="5"/>
          </p:nvPr>
        </p:nvSpPr>
        <p:spPr>
          <a:xfrm>
            <a:off x="155267" y="274637"/>
            <a:ext cx="2452414" cy="2623723"/>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39" name="Google Shape;39;p7"/>
          <p:cNvSpPr>
            <a:spLocks noGrp="1"/>
          </p:cNvSpPr>
          <p:nvPr>
            <p:ph type="pic" idx="6"/>
          </p:nvPr>
        </p:nvSpPr>
        <p:spPr>
          <a:xfrm>
            <a:off x="155267" y="3116479"/>
            <a:ext cx="2452414" cy="2598308"/>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4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41"/>
        <p:cNvGrpSpPr/>
        <p:nvPr/>
      </p:nvGrpSpPr>
      <p:grpSpPr>
        <a:xfrm>
          <a:off x="0" y="0"/>
          <a:ext cx="0" cy="0"/>
          <a:chOff x="0" y="0"/>
          <a:chExt cx="0" cy="0"/>
        </a:xfrm>
      </p:grpSpPr>
      <p:sp>
        <p:nvSpPr>
          <p:cNvPr id="42" name="Google Shape;42;p9"/>
          <p:cNvSpPr>
            <a:spLocks noGrp="1"/>
          </p:cNvSpPr>
          <p:nvPr>
            <p:ph type="pic" idx="2"/>
          </p:nvPr>
        </p:nvSpPr>
        <p:spPr>
          <a:xfrm>
            <a:off x="216723" y="348214"/>
            <a:ext cx="3890524" cy="5233432"/>
          </a:xfrm>
          <a:prstGeom prst="rect">
            <a:avLst/>
          </a:prstGeom>
          <a:solidFill>
            <a:srgbClr val="545651"/>
          </a:solidFill>
          <a:ln>
            <a:noFill/>
          </a:ln>
        </p:spPr>
        <p:txBody>
          <a:bodyPr spcFirstLastPara="1" wrap="square" lIns="91425" tIns="45700" rIns="91425" bIns="45700" anchor="t" anchorCtr="0"/>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rme"/>
                <a:ea typeface="Carme"/>
                <a:cs typeface="Carme"/>
                <a:sym typeface="Carme"/>
              </a:defRPr>
            </a:lvl1pPr>
            <a:lvl2pPr marR="0" lvl="1" algn="l" rtl="0">
              <a:spcBef>
                <a:spcPts val="560"/>
              </a:spcBef>
              <a:spcAft>
                <a:spcPts val="0"/>
              </a:spcAft>
              <a:buClr>
                <a:srgbClr val="2D2E2B"/>
              </a:buClr>
              <a:buSzPts val="2800"/>
              <a:buFont typeface="Arial"/>
              <a:buNone/>
              <a:defRPr sz="2800" b="0" i="0" u="none" strike="noStrike" cap="none">
                <a:solidFill>
                  <a:srgbClr val="2D2E2B"/>
                </a:solidFill>
                <a:latin typeface="Carme"/>
                <a:ea typeface="Carme"/>
                <a:cs typeface="Carme"/>
                <a:sym typeface="Carme"/>
              </a:defRPr>
            </a:lvl2pPr>
            <a:lvl3pPr marR="0" lvl="2" algn="l" rtl="0">
              <a:spcBef>
                <a:spcPts val="480"/>
              </a:spcBef>
              <a:spcAft>
                <a:spcPts val="0"/>
              </a:spcAft>
              <a:buClr>
                <a:srgbClr val="545651"/>
              </a:buClr>
              <a:buSzPts val="2400"/>
              <a:buFont typeface="Arial"/>
              <a:buNone/>
              <a:defRPr sz="2400" b="0" i="0" u="none" strike="noStrike" cap="none">
                <a:solidFill>
                  <a:srgbClr val="545651"/>
                </a:solidFill>
                <a:latin typeface="Carme"/>
                <a:ea typeface="Carme"/>
                <a:cs typeface="Carme"/>
                <a:sym typeface="Carme"/>
              </a:defRPr>
            </a:lvl3pPr>
            <a:lvl4pPr marR="0" lvl="3"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4pPr>
            <a:lvl5pPr marR="0" lvl="4" algn="l" rtl="0">
              <a:spcBef>
                <a:spcPts val="400"/>
              </a:spcBef>
              <a:spcAft>
                <a:spcPts val="0"/>
              </a:spcAft>
              <a:buClr>
                <a:srgbClr val="545651"/>
              </a:buClr>
              <a:buSzPts val="2000"/>
              <a:buFont typeface="Arial"/>
              <a:buNone/>
              <a:defRPr sz="2000" b="0" i="0" u="none" strike="noStrike" cap="none">
                <a:solidFill>
                  <a:srgbClr val="545651"/>
                </a:solidFill>
                <a:latin typeface="Carme"/>
                <a:ea typeface="Carme"/>
                <a:cs typeface="Carme"/>
                <a:sym typeface="Carme"/>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43" name="Google Shape;43;p9"/>
          <p:cNvSpPr txBox="1">
            <a:spLocks noGrp="1"/>
          </p:cNvSpPr>
          <p:nvPr>
            <p:ph type="body" idx="1"/>
          </p:nvPr>
        </p:nvSpPr>
        <p:spPr>
          <a:xfrm>
            <a:off x="4363309" y="348214"/>
            <a:ext cx="4435005" cy="5305123"/>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rme"/>
                <a:ea typeface="Carme"/>
                <a:cs typeface="Carme"/>
                <a:sym typeface="Carme"/>
              </a:defRPr>
            </a:lvl1pPr>
            <a:lvl2pPr marL="914400" marR="0" lvl="1" indent="-406400" algn="l" rtl="0">
              <a:spcBef>
                <a:spcPts val="560"/>
              </a:spcBef>
              <a:spcAft>
                <a:spcPts val="0"/>
              </a:spcAft>
              <a:buClr>
                <a:srgbClr val="2D2E2B"/>
              </a:buClr>
              <a:buSzPts val="2800"/>
              <a:buFont typeface="Arial"/>
              <a:buChar char="–"/>
              <a:defRPr sz="2800" b="0" i="0" u="none" strike="noStrike" cap="none">
                <a:solidFill>
                  <a:srgbClr val="2D2E2B"/>
                </a:solidFill>
                <a:latin typeface="Carme"/>
                <a:ea typeface="Carme"/>
                <a:cs typeface="Carme"/>
                <a:sym typeface="Carme"/>
              </a:defRPr>
            </a:lvl2pPr>
            <a:lvl3pPr marL="1371600" marR="0" lvl="2" indent="-381000" algn="l" rtl="0">
              <a:spcBef>
                <a:spcPts val="480"/>
              </a:spcBef>
              <a:spcAft>
                <a:spcPts val="0"/>
              </a:spcAft>
              <a:buClr>
                <a:srgbClr val="545651"/>
              </a:buClr>
              <a:buSzPts val="2400"/>
              <a:buFont typeface="Arial"/>
              <a:buChar char="•"/>
              <a:defRPr sz="2400" b="0" i="0" u="none" strike="noStrike" cap="none">
                <a:solidFill>
                  <a:srgbClr val="545651"/>
                </a:solidFill>
                <a:latin typeface="Carme"/>
                <a:ea typeface="Carme"/>
                <a:cs typeface="Carme"/>
                <a:sym typeface="Carme"/>
              </a:defRPr>
            </a:lvl3pPr>
            <a:lvl4pPr marL="1828800" marR="0" lvl="3"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4pPr>
            <a:lvl5pPr marL="2286000" marR="0" lvl="4"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44"/>
        <p:cNvGrpSpPr/>
        <p:nvPr/>
      </p:nvGrpSpPr>
      <p:grpSpPr>
        <a:xfrm>
          <a:off x="0" y="0"/>
          <a:ext cx="0" cy="0"/>
          <a:chOff x="0" y="0"/>
          <a:chExt cx="0" cy="0"/>
        </a:xfrm>
      </p:grpSpPr>
      <p:sp>
        <p:nvSpPr>
          <p:cNvPr id="45" name="Google Shape;45;p10"/>
          <p:cNvSpPr txBox="1">
            <a:spLocks noGrp="1"/>
          </p:cNvSpPr>
          <p:nvPr>
            <p:ph type="title"/>
          </p:nvPr>
        </p:nvSpPr>
        <p:spPr>
          <a:xfrm>
            <a:off x="460901" y="273049"/>
            <a:ext cx="5050305" cy="1162051"/>
          </a:xfrm>
          <a:prstGeom prst="rect">
            <a:avLst/>
          </a:prstGeom>
          <a:noFill/>
          <a:ln>
            <a:noFill/>
          </a:ln>
        </p:spPr>
        <p:txBody>
          <a:bodyPr spcFirstLastPara="1" wrap="square" lIns="91425" tIns="45700" rIns="91425" bIns="45700" anchor="b" anchorCtr="0"/>
          <a:lstStyle>
            <a:lvl1pPr marR="0" lvl="0" algn="l" rtl="0">
              <a:spcBef>
                <a:spcPts val="0"/>
              </a:spcBef>
              <a:spcAft>
                <a:spcPts val="0"/>
              </a:spcAft>
              <a:buClr>
                <a:schemeClr val="dk2"/>
              </a:buClr>
              <a:buSzPts val="2000"/>
              <a:buFont typeface="Carme"/>
              <a:buNone/>
              <a:defRPr sz="2000" b="1"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6" name="Google Shape;46;p10"/>
          <p:cNvSpPr txBox="1">
            <a:spLocks noGrp="1"/>
          </p:cNvSpPr>
          <p:nvPr>
            <p:ph type="body" idx="1"/>
          </p:nvPr>
        </p:nvSpPr>
        <p:spPr>
          <a:xfrm>
            <a:off x="5964622" y="273052"/>
            <a:ext cx="2722179" cy="5380285"/>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rme"/>
                <a:ea typeface="Carme"/>
                <a:cs typeface="Carme"/>
                <a:sym typeface="Carme"/>
              </a:defRPr>
            </a:lvl1pPr>
            <a:lvl2pPr marL="914400" marR="0" lvl="1" indent="-406400" algn="l" rtl="0">
              <a:spcBef>
                <a:spcPts val="560"/>
              </a:spcBef>
              <a:spcAft>
                <a:spcPts val="0"/>
              </a:spcAft>
              <a:buClr>
                <a:srgbClr val="2D2E2B"/>
              </a:buClr>
              <a:buSzPts val="2800"/>
              <a:buFont typeface="Arial"/>
              <a:buChar char="–"/>
              <a:defRPr sz="2800" b="0" i="0" u="none" strike="noStrike" cap="none">
                <a:solidFill>
                  <a:srgbClr val="2D2E2B"/>
                </a:solidFill>
                <a:latin typeface="Carme"/>
                <a:ea typeface="Carme"/>
                <a:cs typeface="Carme"/>
                <a:sym typeface="Carme"/>
              </a:defRPr>
            </a:lvl2pPr>
            <a:lvl3pPr marL="1371600" marR="0" lvl="2" indent="-381000" algn="l" rtl="0">
              <a:spcBef>
                <a:spcPts val="480"/>
              </a:spcBef>
              <a:spcAft>
                <a:spcPts val="0"/>
              </a:spcAft>
              <a:buClr>
                <a:srgbClr val="545651"/>
              </a:buClr>
              <a:buSzPts val="2400"/>
              <a:buFont typeface="Arial"/>
              <a:buChar char="•"/>
              <a:defRPr sz="2400" b="0" i="0" u="none" strike="noStrike" cap="none">
                <a:solidFill>
                  <a:srgbClr val="545651"/>
                </a:solidFill>
                <a:latin typeface="Carme"/>
                <a:ea typeface="Carme"/>
                <a:cs typeface="Carme"/>
                <a:sym typeface="Carme"/>
              </a:defRPr>
            </a:lvl3pPr>
            <a:lvl4pPr marL="1828800" marR="0" lvl="3"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4pPr>
            <a:lvl5pPr marL="2286000" marR="0" lvl="4"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47" name="Google Shape;47;p10"/>
          <p:cNvSpPr txBox="1">
            <a:spLocks noGrp="1"/>
          </p:cNvSpPr>
          <p:nvPr>
            <p:ph type="body" idx="2"/>
          </p:nvPr>
        </p:nvSpPr>
        <p:spPr>
          <a:xfrm>
            <a:off x="460901" y="1435102"/>
            <a:ext cx="5050305" cy="4218235"/>
          </a:xfrm>
          <a:prstGeom prst="rect">
            <a:avLst/>
          </a:prstGeom>
          <a:noFill/>
          <a:ln>
            <a:noFill/>
          </a:ln>
        </p:spPr>
        <p:txBody>
          <a:bodyPr spcFirstLastPara="1" wrap="square" lIns="91425" tIns="45700" rIns="91425" bIns="45700" anchor="t" anchorCtr="0"/>
          <a:lstStyle>
            <a:lvl1pPr marL="457200" marR="0" lvl="0" indent="-228600" algn="l" rtl="0">
              <a:spcBef>
                <a:spcPts val="280"/>
              </a:spcBef>
              <a:spcAft>
                <a:spcPts val="0"/>
              </a:spcAft>
              <a:buClr>
                <a:schemeClr val="dk1"/>
              </a:buClr>
              <a:buSzPts val="1400"/>
              <a:buFont typeface="Arial"/>
              <a:buNone/>
              <a:defRPr sz="1400" b="0" i="0" u="none" strike="noStrike" cap="none">
                <a:solidFill>
                  <a:schemeClr val="dk1"/>
                </a:solidFill>
                <a:latin typeface="Carme"/>
                <a:ea typeface="Carme"/>
                <a:cs typeface="Carme"/>
                <a:sym typeface="Carme"/>
              </a:defRPr>
            </a:lvl1pPr>
            <a:lvl2pPr marL="914400" marR="0" lvl="1" indent="-228600" algn="l" rtl="0">
              <a:spcBef>
                <a:spcPts val="240"/>
              </a:spcBef>
              <a:spcAft>
                <a:spcPts val="0"/>
              </a:spcAft>
              <a:buClr>
                <a:srgbClr val="2D2E2B"/>
              </a:buClr>
              <a:buSzPts val="1200"/>
              <a:buFont typeface="Arial"/>
              <a:buNone/>
              <a:defRPr sz="1200" b="0" i="0" u="none" strike="noStrike" cap="none">
                <a:solidFill>
                  <a:srgbClr val="2D2E2B"/>
                </a:solidFill>
                <a:latin typeface="Carme"/>
                <a:ea typeface="Carme"/>
                <a:cs typeface="Carme"/>
                <a:sym typeface="Carme"/>
              </a:defRPr>
            </a:lvl2pPr>
            <a:lvl3pPr marL="1371600" marR="0" lvl="2" indent="-228600" algn="l" rtl="0">
              <a:spcBef>
                <a:spcPts val="200"/>
              </a:spcBef>
              <a:spcAft>
                <a:spcPts val="0"/>
              </a:spcAft>
              <a:buClr>
                <a:srgbClr val="545651"/>
              </a:buClr>
              <a:buSzPts val="1000"/>
              <a:buFont typeface="Arial"/>
              <a:buNone/>
              <a:defRPr sz="1000" b="0" i="0" u="none" strike="noStrike" cap="none">
                <a:solidFill>
                  <a:srgbClr val="545651"/>
                </a:solidFill>
                <a:latin typeface="Carme"/>
                <a:ea typeface="Carme"/>
                <a:cs typeface="Carme"/>
                <a:sym typeface="Carme"/>
              </a:defRPr>
            </a:lvl3pPr>
            <a:lvl4pPr marL="1828800" marR="0" lvl="3" indent="-228600" algn="l" rtl="0">
              <a:spcBef>
                <a:spcPts val="180"/>
              </a:spcBef>
              <a:spcAft>
                <a:spcPts val="0"/>
              </a:spcAft>
              <a:buClr>
                <a:srgbClr val="545651"/>
              </a:buClr>
              <a:buSzPts val="900"/>
              <a:buFont typeface="Arial"/>
              <a:buNone/>
              <a:defRPr sz="900" b="0" i="0" u="none" strike="noStrike" cap="none">
                <a:solidFill>
                  <a:srgbClr val="545651"/>
                </a:solidFill>
                <a:latin typeface="Carme"/>
                <a:ea typeface="Carme"/>
                <a:cs typeface="Carme"/>
                <a:sym typeface="Carme"/>
              </a:defRPr>
            </a:lvl4pPr>
            <a:lvl5pPr marL="2286000" marR="0" lvl="4" indent="-228600" algn="l" rtl="0">
              <a:spcBef>
                <a:spcPts val="180"/>
              </a:spcBef>
              <a:spcAft>
                <a:spcPts val="0"/>
              </a:spcAft>
              <a:buClr>
                <a:srgbClr val="545651"/>
              </a:buClr>
              <a:buSzPts val="900"/>
              <a:buFont typeface="Arial"/>
              <a:buNone/>
              <a:defRPr sz="900" b="0" i="0" u="none" strike="noStrike" cap="none">
                <a:solidFill>
                  <a:srgbClr val="545651"/>
                </a:solidFill>
                <a:latin typeface="Carme"/>
                <a:ea typeface="Carme"/>
                <a:cs typeface="Carme"/>
                <a:sym typeface="Carme"/>
              </a:defRPr>
            </a:lvl5pPr>
            <a:lvl6pPr marL="2743200" marR="0" lvl="5"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900"/>
              <a:buFont typeface="Arial"/>
              <a:buNone/>
              <a:defRPr sz="9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1" descr="bg.jpg"/>
          <p:cNvPicPr preferRelativeResize="0"/>
          <p:nvPr/>
        </p:nvPicPr>
        <p:blipFill rotWithShape="1">
          <a:blip r:embed="rId16">
            <a:alphaModFix amt="60000"/>
          </a:blip>
          <a:srcRect/>
          <a:stretch/>
        </p:blipFill>
        <p:spPr>
          <a:xfrm>
            <a:off x="0" y="-19707"/>
            <a:ext cx="9144000" cy="6877707"/>
          </a:xfrm>
          <a:prstGeom prst="rect">
            <a:avLst/>
          </a:prstGeom>
          <a:noFill/>
          <a:ln>
            <a:noFill/>
          </a:ln>
        </p:spPr>
      </p:pic>
      <p:sp>
        <p:nvSpPr>
          <p:cNvPr id="7" name="Google Shape;7;p1"/>
          <p:cNvSpPr txBox="1">
            <a:spLocks noGrp="1"/>
          </p:cNvSpPr>
          <p:nvPr>
            <p:ph type="title"/>
          </p:nvPr>
        </p:nvSpPr>
        <p:spPr>
          <a:xfrm>
            <a:off x="686248" y="274639"/>
            <a:ext cx="8000552" cy="11430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2"/>
              </a:buClr>
              <a:buSzPts val="4400"/>
              <a:buFont typeface="Carme"/>
              <a:buNone/>
              <a:defRPr sz="4400" b="0" i="0" u="none" strike="noStrike" cap="none">
                <a:solidFill>
                  <a:schemeClr val="dk2"/>
                </a:solidFill>
                <a:latin typeface="Carme"/>
                <a:ea typeface="Carme"/>
                <a:cs typeface="Carme"/>
                <a:sym typeface="Carm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1"/>
          <p:cNvSpPr txBox="1">
            <a:spLocks noGrp="1"/>
          </p:cNvSpPr>
          <p:nvPr>
            <p:ph type="body" idx="1"/>
          </p:nvPr>
        </p:nvSpPr>
        <p:spPr>
          <a:xfrm>
            <a:off x="686248" y="1600201"/>
            <a:ext cx="8000552" cy="3950721"/>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rme"/>
                <a:ea typeface="Carme"/>
                <a:cs typeface="Carme"/>
                <a:sym typeface="Carme"/>
              </a:defRPr>
            </a:lvl1pPr>
            <a:lvl2pPr marL="914400" marR="0" lvl="1" indent="-406400" algn="l" rtl="0">
              <a:spcBef>
                <a:spcPts val="560"/>
              </a:spcBef>
              <a:spcAft>
                <a:spcPts val="0"/>
              </a:spcAft>
              <a:buClr>
                <a:srgbClr val="2D2E2B"/>
              </a:buClr>
              <a:buSzPts val="2800"/>
              <a:buFont typeface="Arial"/>
              <a:buChar char="–"/>
              <a:defRPr sz="2800" b="0" i="0" u="none" strike="noStrike" cap="none">
                <a:solidFill>
                  <a:srgbClr val="2D2E2B"/>
                </a:solidFill>
                <a:latin typeface="Carme"/>
                <a:ea typeface="Carme"/>
                <a:cs typeface="Carme"/>
                <a:sym typeface="Carme"/>
              </a:defRPr>
            </a:lvl2pPr>
            <a:lvl3pPr marL="1371600" marR="0" lvl="2" indent="-381000" algn="l" rtl="0">
              <a:spcBef>
                <a:spcPts val="480"/>
              </a:spcBef>
              <a:spcAft>
                <a:spcPts val="0"/>
              </a:spcAft>
              <a:buClr>
                <a:srgbClr val="545651"/>
              </a:buClr>
              <a:buSzPts val="2400"/>
              <a:buFont typeface="Arial"/>
              <a:buChar char="•"/>
              <a:defRPr sz="2400" b="0" i="0" u="none" strike="noStrike" cap="none">
                <a:solidFill>
                  <a:srgbClr val="545651"/>
                </a:solidFill>
                <a:latin typeface="Carme"/>
                <a:ea typeface="Carme"/>
                <a:cs typeface="Carme"/>
                <a:sym typeface="Carme"/>
              </a:defRPr>
            </a:lvl3pPr>
            <a:lvl4pPr marL="1828800" marR="0" lvl="3"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4pPr>
            <a:lvl5pPr marL="2286000" marR="0" lvl="4" indent="-355600" algn="l" rtl="0">
              <a:spcBef>
                <a:spcPts val="400"/>
              </a:spcBef>
              <a:spcAft>
                <a:spcPts val="0"/>
              </a:spcAft>
              <a:buClr>
                <a:srgbClr val="545651"/>
              </a:buClr>
              <a:buSzPts val="2000"/>
              <a:buFont typeface="Arial"/>
              <a:buChar char="»"/>
              <a:defRPr sz="2000" b="0" i="0" u="none" strike="noStrike" cap="none">
                <a:solidFill>
                  <a:srgbClr val="545651"/>
                </a:solidFill>
                <a:latin typeface="Carme"/>
                <a:ea typeface="Carme"/>
                <a:cs typeface="Carme"/>
                <a:sym typeface="Carme"/>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 name="Google Shape;9;p1"/>
          <p:cNvSpPr/>
          <p:nvPr/>
        </p:nvSpPr>
        <p:spPr>
          <a:xfrm>
            <a:off x="2" y="5940101"/>
            <a:ext cx="9143998" cy="917899"/>
          </a:xfrm>
          <a:prstGeom prst="rect">
            <a:avLst/>
          </a:prstGeom>
          <a:solidFill>
            <a:srgbClr val="41061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0" name="Google Shape;10;p1" descr="HORIZ_BCoE_White.pdf"/>
          <p:cNvPicPr preferRelativeResize="0"/>
          <p:nvPr/>
        </p:nvPicPr>
        <p:blipFill rotWithShape="1">
          <a:blip r:embed="rId17">
            <a:alphaModFix/>
          </a:blip>
          <a:srcRect/>
          <a:stretch/>
        </p:blipFill>
        <p:spPr>
          <a:xfrm>
            <a:off x="213971" y="6110096"/>
            <a:ext cx="2141036" cy="583919"/>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22.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8" Type="http://schemas.openxmlformats.org/officeDocument/2006/relationships/hyperlink" Target="http://www.virhistory.com/ham" TargetMode="External"/><Relationship Id="rId3" Type="http://schemas.openxmlformats.org/officeDocument/2006/relationships/hyperlink" Target="http://www.ecemsstate.edu" TargetMode="External"/><Relationship Id="rId7" Type="http://schemas.openxmlformats.org/officeDocument/2006/relationships/hyperlink" Target="https://www.mysafetysign.com/electrocution-symbol-triangle-warning-sign/sku-is-2026"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hyperlink" Target="https://www.mfjenterprises.com/Product.php?productid=MFJ-9982" TargetMode="External"/><Relationship Id="rId5" Type="http://schemas.openxmlformats.org/officeDocument/2006/relationships/hyperlink" Target="https://formufit.com/blogs/news/create-a-spiral-dipole-antenna-for-ham-radio" TargetMode="External"/><Relationship Id="rId4" Type="http://schemas.openxmlformats.org/officeDocument/2006/relationships/hyperlink" Target="http://www.ece.msstate.edu/people/faculty/dr-mehmet-kurum/"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6"/>
          <p:cNvSpPr txBox="1">
            <a:spLocks noGrp="1"/>
          </p:cNvSpPr>
          <p:nvPr>
            <p:ph type="subTitle" idx="1"/>
          </p:nvPr>
        </p:nvSpPr>
        <p:spPr>
          <a:xfrm>
            <a:off x="339000" y="4448420"/>
            <a:ext cx="8466000" cy="605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212121"/>
              </a:buClr>
              <a:buSzPts val="2100"/>
              <a:buFont typeface="Arial"/>
              <a:buNone/>
            </a:pPr>
            <a:r>
              <a:rPr lang="en-US" sz="3600" b="1" i="0" u="none" strike="noStrike" cap="none" dirty="0">
                <a:solidFill>
                  <a:srgbClr val="212121"/>
                </a:solidFill>
                <a:latin typeface="Calibri"/>
                <a:ea typeface="Calibri"/>
                <a:cs typeface="Calibri"/>
                <a:sym typeface="Calibri"/>
              </a:rPr>
              <a:t>Automatic ham radio antenna tuner</a:t>
            </a:r>
            <a:endParaRPr sz="3600" i="0" u="none" strike="noStrike" cap="none" dirty="0">
              <a:solidFill>
                <a:srgbClr val="888888"/>
              </a:solidFill>
              <a:latin typeface="Calibri"/>
              <a:ea typeface="Calibri"/>
              <a:cs typeface="Calibri"/>
              <a:sym typeface="Calibri"/>
            </a:endParaRPr>
          </a:p>
        </p:txBody>
      </p:sp>
      <p:sp>
        <p:nvSpPr>
          <p:cNvPr id="70" name="Google Shape;70;p16"/>
          <p:cNvSpPr txBox="1">
            <a:spLocks noGrp="1"/>
          </p:cNvSpPr>
          <p:nvPr>
            <p:ph type="title"/>
          </p:nvPr>
        </p:nvSpPr>
        <p:spPr>
          <a:xfrm>
            <a:off x="571724" y="1530001"/>
            <a:ext cx="80007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7200"/>
              <a:buFont typeface="Arial"/>
              <a:buNone/>
            </a:pPr>
            <a:r>
              <a:rPr lang="en-US" sz="7200" b="1" i="0" u="none" strike="noStrike" cap="none" dirty="0">
                <a:solidFill>
                  <a:schemeClr val="dk2"/>
                </a:solidFill>
                <a:latin typeface="Calibri"/>
                <a:ea typeface="Calibri"/>
                <a:cs typeface="Calibri"/>
                <a:sym typeface="Calibri"/>
              </a:rPr>
              <a:t>Intellitune</a:t>
            </a:r>
            <a:endParaRPr sz="7200" b="1" i="0" u="none" strike="noStrike" cap="none" dirty="0">
              <a:solidFill>
                <a:schemeClr val="dk2"/>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5"/>
          <p:cNvSpPr txBox="1">
            <a:spLocks noGrp="1"/>
          </p:cNvSpPr>
          <p:nvPr>
            <p:ph type="title"/>
          </p:nvPr>
        </p:nvSpPr>
        <p:spPr>
          <a:xfrm>
            <a:off x="686248" y="91764"/>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600" dirty="0">
                <a:latin typeface="Calibri"/>
                <a:ea typeface="Calibri"/>
                <a:cs typeface="Calibri"/>
                <a:sym typeface="Calibri"/>
              </a:rPr>
              <a:t>Solution</a:t>
            </a:r>
            <a:endParaRPr sz="4600" dirty="0">
              <a:latin typeface="Calibri"/>
              <a:ea typeface="Calibri"/>
              <a:cs typeface="Calibri"/>
              <a:sym typeface="Calibri"/>
            </a:endParaRPr>
          </a:p>
        </p:txBody>
      </p:sp>
      <p:sp>
        <p:nvSpPr>
          <p:cNvPr id="141" name="Google Shape;141;p25"/>
          <p:cNvSpPr txBox="1">
            <a:spLocks noGrp="1"/>
          </p:cNvSpPr>
          <p:nvPr>
            <p:ph type="body" idx="1"/>
          </p:nvPr>
        </p:nvSpPr>
        <p:spPr>
          <a:xfrm>
            <a:off x="61125" y="1005850"/>
            <a:ext cx="8884800" cy="3950700"/>
          </a:xfrm>
          <a:prstGeom prst="rect">
            <a:avLst/>
          </a:prstGeom>
        </p:spPr>
        <p:txBody>
          <a:bodyPr spcFirstLastPara="1" wrap="square" lIns="91425" tIns="45700" rIns="91425" bIns="45700" anchor="t" anchorCtr="0">
            <a:noAutofit/>
          </a:bodyPr>
          <a:lstStyle/>
          <a:p>
            <a:pPr marL="457200" lvl="0" indent="-457200" algn="l" rtl="0">
              <a:spcBef>
                <a:spcPts val="640"/>
              </a:spcBef>
              <a:spcAft>
                <a:spcPts val="0"/>
              </a:spcAft>
              <a:buSzPts val="3600"/>
              <a:buChar char="•"/>
            </a:pPr>
            <a:r>
              <a:rPr lang="en-US" sz="3600" dirty="0">
                <a:latin typeface="Calibri"/>
                <a:ea typeface="Calibri"/>
                <a:cs typeface="Calibri"/>
                <a:sym typeface="Calibri"/>
              </a:rPr>
              <a:t>Intellitune utilizes </a:t>
            </a:r>
            <a:r>
              <a:rPr lang="en-US" sz="3600" b="1" dirty="0">
                <a:latin typeface="Calibri"/>
                <a:ea typeface="Calibri"/>
                <a:cs typeface="Calibri"/>
                <a:sym typeface="Calibri"/>
              </a:rPr>
              <a:t>variable components</a:t>
            </a:r>
            <a:r>
              <a:rPr lang="en-US" sz="3600" dirty="0">
                <a:latin typeface="Calibri"/>
                <a:ea typeface="Calibri"/>
                <a:cs typeface="Calibri"/>
                <a:sym typeface="Calibri"/>
              </a:rPr>
              <a:t> that can be adjusted to precise values of impedance</a:t>
            </a:r>
            <a:endParaRPr sz="3600" dirty="0">
              <a:latin typeface="Calibri"/>
              <a:ea typeface="Calibri"/>
              <a:cs typeface="Calibri"/>
              <a:sym typeface="Calibri"/>
            </a:endParaRPr>
          </a:p>
          <a:p>
            <a:pPr marL="457200" lvl="0" indent="-457200" algn="l" rtl="0">
              <a:spcBef>
                <a:spcPts val="0"/>
              </a:spcBef>
              <a:spcAft>
                <a:spcPts val="0"/>
              </a:spcAft>
              <a:buSzPts val="3600"/>
              <a:buFont typeface="Calibri"/>
              <a:buChar char="•"/>
            </a:pPr>
            <a:r>
              <a:rPr lang="en-US" sz="3600" dirty="0">
                <a:latin typeface="Calibri"/>
                <a:ea typeface="Calibri"/>
                <a:cs typeface="Calibri"/>
                <a:sym typeface="Calibri"/>
              </a:rPr>
              <a:t>Design contains significantly less relays</a:t>
            </a:r>
            <a:endParaRPr sz="3600" dirty="0">
              <a:latin typeface="Calibri"/>
              <a:ea typeface="Calibri"/>
              <a:cs typeface="Calibri"/>
              <a:sym typeface="Calibri"/>
            </a:endParaRPr>
          </a:p>
        </p:txBody>
      </p:sp>
      <p:pic>
        <p:nvPicPr>
          <p:cNvPr id="142" name="Google Shape;142;p25"/>
          <p:cNvPicPr preferRelativeResize="0"/>
          <p:nvPr/>
        </p:nvPicPr>
        <p:blipFill rotWithShape="1">
          <a:blip r:embed="rId3">
            <a:clrChange>
              <a:clrFrom>
                <a:srgbClr val="FEFEFE"/>
              </a:clrFrom>
              <a:clrTo>
                <a:srgbClr val="FEFEFE">
                  <a:alpha val="0"/>
                </a:srgbClr>
              </a:clrTo>
            </a:clrChange>
            <a:alphaModFix/>
          </a:blip>
          <a:srcRect l="18311" t="14938" r="18608" b="16252"/>
          <a:stretch/>
        </p:blipFill>
        <p:spPr>
          <a:xfrm>
            <a:off x="1301576" y="3802275"/>
            <a:ext cx="2482001" cy="1774925"/>
          </a:xfrm>
          <a:prstGeom prst="rect">
            <a:avLst/>
          </a:prstGeom>
          <a:noFill/>
          <a:ln>
            <a:noFill/>
          </a:ln>
        </p:spPr>
      </p:pic>
      <p:pic>
        <p:nvPicPr>
          <p:cNvPr id="143" name="Google Shape;143;p25"/>
          <p:cNvPicPr preferRelativeResize="0"/>
          <p:nvPr/>
        </p:nvPicPr>
        <p:blipFill rotWithShape="1">
          <a:blip r:embed="rId4">
            <a:clrChange>
              <a:clrFrom>
                <a:srgbClr val="FFFFFF"/>
              </a:clrFrom>
              <a:clrTo>
                <a:srgbClr val="FFFFFF">
                  <a:alpha val="0"/>
                </a:srgbClr>
              </a:clrTo>
            </a:clrChange>
            <a:alphaModFix/>
          </a:blip>
          <a:srcRect/>
          <a:stretch/>
        </p:blipFill>
        <p:spPr>
          <a:xfrm rot="10800000">
            <a:off x="4876925" y="3785162"/>
            <a:ext cx="3063250" cy="1809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6"/>
          <p:cNvSpPr txBox="1">
            <a:spLocks noGrp="1"/>
          </p:cNvSpPr>
          <p:nvPr>
            <p:ph type="title"/>
          </p:nvPr>
        </p:nvSpPr>
        <p:spPr>
          <a:xfrm>
            <a:off x="510300" y="-55600"/>
            <a:ext cx="8123400" cy="8253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Arial"/>
              <a:buNone/>
            </a:pPr>
            <a:r>
              <a:rPr lang="en-US" sz="4800" b="1" i="0" u="none" strike="noStrike" cap="none" dirty="0">
                <a:solidFill>
                  <a:schemeClr val="dk2"/>
                </a:solidFill>
                <a:latin typeface="Calibri"/>
                <a:ea typeface="Calibri"/>
                <a:cs typeface="Calibri"/>
                <a:sym typeface="Calibri"/>
              </a:rPr>
              <a:t>Technical Constraints</a:t>
            </a:r>
            <a:endParaRPr sz="4800" b="1" i="0" u="none" strike="noStrike" cap="none" dirty="0">
              <a:solidFill>
                <a:schemeClr val="dk2"/>
              </a:solidFill>
              <a:latin typeface="Calibri"/>
              <a:ea typeface="Calibri"/>
              <a:cs typeface="Calibri"/>
              <a:sym typeface="Calibri"/>
            </a:endParaRPr>
          </a:p>
        </p:txBody>
      </p:sp>
      <p:graphicFrame>
        <p:nvGraphicFramePr>
          <p:cNvPr id="149" name="Google Shape;149;p26"/>
          <p:cNvGraphicFramePr/>
          <p:nvPr/>
        </p:nvGraphicFramePr>
        <p:xfrm>
          <a:off x="177819" y="769735"/>
          <a:ext cx="8788350" cy="5003195"/>
        </p:xfrm>
        <a:graphic>
          <a:graphicData uri="http://schemas.openxmlformats.org/drawingml/2006/table">
            <a:tbl>
              <a:tblPr>
                <a:noFill/>
                <a:tableStyleId>{7B149940-F274-4EF0-BDC7-53648AFA34A5}</a:tableStyleId>
              </a:tblPr>
              <a:tblGrid>
                <a:gridCol w="2117525">
                  <a:extLst>
                    <a:ext uri="{9D8B030D-6E8A-4147-A177-3AD203B41FA5}">
                      <a16:colId xmlns:a16="http://schemas.microsoft.com/office/drawing/2014/main" val="20000"/>
                    </a:ext>
                  </a:extLst>
                </a:gridCol>
                <a:gridCol w="6670825">
                  <a:extLst>
                    <a:ext uri="{9D8B030D-6E8A-4147-A177-3AD203B41FA5}">
                      <a16:colId xmlns:a16="http://schemas.microsoft.com/office/drawing/2014/main" val="20001"/>
                    </a:ext>
                  </a:extLst>
                </a:gridCol>
              </a:tblGrid>
              <a:tr h="491600">
                <a:tc>
                  <a:txBody>
                    <a:bodyPr/>
                    <a:lstStyle/>
                    <a:p>
                      <a:pPr marL="0" marR="0" lvl="0" indent="0" algn="l" rtl="0">
                        <a:spcBef>
                          <a:spcPts val="0"/>
                        </a:spcBef>
                        <a:spcAft>
                          <a:spcPts val="0"/>
                        </a:spcAft>
                        <a:buClr>
                          <a:schemeClr val="dk1"/>
                        </a:buClr>
                        <a:buSzPts val="1100"/>
                        <a:buFont typeface="Times New Roman"/>
                        <a:buNone/>
                      </a:pPr>
                      <a:r>
                        <a:rPr lang="en-US" sz="2400" b="1" u="none" strike="noStrike" cap="none" dirty="0">
                          <a:latin typeface="Calibri"/>
                          <a:ea typeface="Calibri"/>
                          <a:cs typeface="Calibri"/>
                          <a:sym typeface="Calibri"/>
                        </a:rPr>
                        <a:t>Name</a:t>
                      </a:r>
                      <a:endParaRPr sz="2400" b="1" u="none" strike="noStrike" cap="none" dirty="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marR="0" lvl="0" indent="0" algn="l" rtl="0">
                        <a:spcBef>
                          <a:spcPts val="0"/>
                        </a:spcBef>
                        <a:spcAft>
                          <a:spcPts val="0"/>
                        </a:spcAft>
                        <a:buClr>
                          <a:schemeClr val="dk1"/>
                        </a:buClr>
                        <a:buSzPts val="1100"/>
                        <a:buFont typeface="Times New Roman"/>
                        <a:buNone/>
                      </a:pPr>
                      <a:r>
                        <a:rPr lang="en-US" sz="2400" b="1" u="none" strike="noStrike" cap="none" dirty="0">
                          <a:latin typeface="Calibri"/>
                          <a:ea typeface="Calibri"/>
                          <a:cs typeface="Calibri"/>
                          <a:sym typeface="Calibri"/>
                        </a:rPr>
                        <a:t>Description</a:t>
                      </a:r>
                      <a:endParaRPr sz="2400" b="1" u="none" strike="noStrike" cap="none" dirty="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0"/>
                  </a:ext>
                </a:extLst>
              </a:tr>
              <a:tr h="491600">
                <a:tc>
                  <a:txBody>
                    <a:bodyPr/>
                    <a:lstStyle/>
                    <a:p>
                      <a:pPr marL="0" lvl="0" indent="0" algn="l" rtl="0">
                        <a:spcBef>
                          <a:spcPts val="0"/>
                        </a:spcBef>
                        <a:spcAft>
                          <a:spcPts val="0"/>
                        </a:spcAft>
                        <a:buNone/>
                      </a:pPr>
                      <a:r>
                        <a:rPr lang="en-US" sz="2400">
                          <a:latin typeface="Calibri"/>
                          <a:ea typeface="Calibri"/>
                          <a:cs typeface="Calibri"/>
                          <a:sym typeface="Calibri"/>
                        </a:rPr>
                        <a:t>Power Rating</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lvl="0" indent="0" algn="l" rtl="0">
                        <a:spcBef>
                          <a:spcPts val="0"/>
                        </a:spcBef>
                        <a:spcAft>
                          <a:spcPts val="0"/>
                        </a:spcAft>
                        <a:buNone/>
                      </a:pPr>
                      <a:r>
                        <a:rPr lang="en-US" sz="2400">
                          <a:latin typeface="Calibri"/>
                          <a:ea typeface="Calibri"/>
                          <a:cs typeface="Calibri"/>
                          <a:sym typeface="Calibri"/>
                        </a:rPr>
                        <a:t>Handle 1.5 kW of power</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1"/>
                  </a:ext>
                </a:extLst>
              </a:tr>
              <a:tr h="847600">
                <a:tc>
                  <a:txBody>
                    <a:bodyPr/>
                    <a:lstStyle/>
                    <a:p>
                      <a:pPr marL="0" lvl="0" indent="0" algn="l" rtl="0">
                        <a:spcBef>
                          <a:spcPts val="0"/>
                        </a:spcBef>
                        <a:spcAft>
                          <a:spcPts val="0"/>
                        </a:spcAft>
                        <a:buNone/>
                      </a:pPr>
                      <a:r>
                        <a:rPr lang="en-US" sz="2400">
                          <a:latin typeface="Calibri"/>
                          <a:ea typeface="Calibri"/>
                          <a:cs typeface="Calibri"/>
                          <a:sym typeface="Calibri"/>
                        </a:rPr>
                        <a:t>Bandwidth</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lvl="0" indent="0" algn="l" rtl="0">
                        <a:spcBef>
                          <a:spcPts val="0"/>
                        </a:spcBef>
                        <a:spcAft>
                          <a:spcPts val="0"/>
                        </a:spcAft>
                        <a:buNone/>
                      </a:pPr>
                      <a:r>
                        <a:rPr lang="en-US" sz="2400">
                          <a:latin typeface="Calibri"/>
                          <a:ea typeface="Calibri"/>
                          <a:cs typeface="Calibri"/>
                          <a:sym typeface="Calibri"/>
                        </a:rPr>
                        <a:t>Pass through frequencies from 1.5 MHz to 30 MHz </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2"/>
                  </a:ext>
                </a:extLst>
              </a:tr>
              <a:tr h="1004800">
                <a:tc>
                  <a:txBody>
                    <a:bodyPr/>
                    <a:lstStyle/>
                    <a:p>
                      <a:pPr marL="0" lvl="0" indent="0" algn="l" rtl="0">
                        <a:spcBef>
                          <a:spcPts val="0"/>
                        </a:spcBef>
                        <a:spcAft>
                          <a:spcPts val="0"/>
                        </a:spcAft>
                        <a:buNone/>
                      </a:pPr>
                      <a:r>
                        <a:rPr lang="en-US" sz="2400">
                          <a:latin typeface="Calibri"/>
                          <a:ea typeface="Calibri"/>
                          <a:cs typeface="Calibri"/>
                          <a:sym typeface="Calibri"/>
                        </a:rPr>
                        <a:t>VSWR Sensing</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lvl="0" indent="0" algn="l" rtl="0">
                        <a:spcBef>
                          <a:spcPts val="0"/>
                        </a:spcBef>
                        <a:spcAft>
                          <a:spcPts val="0"/>
                        </a:spcAft>
                        <a:buNone/>
                      </a:pPr>
                      <a:r>
                        <a:rPr lang="en-US" sz="2400">
                          <a:latin typeface="Calibri"/>
                          <a:ea typeface="Calibri"/>
                          <a:cs typeface="Calibri"/>
                          <a:sym typeface="Calibri"/>
                        </a:rPr>
                        <a:t>Determine the voltage standing wave ratio (VSWR) up to a 32:1 mismatch.</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3"/>
                  </a:ext>
                </a:extLst>
              </a:tr>
              <a:tr h="1203575">
                <a:tc>
                  <a:txBody>
                    <a:bodyPr/>
                    <a:lstStyle/>
                    <a:p>
                      <a:pPr marL="0" lvl="0" indent="0" algn="l" rtl="0">
                        <a:spcBef>
                          <a:spcPts val="0"/>
                        </a:spcBef>
                        <a:spcAft>
                          <a:spcPts val="0"/>
                        </a:spcAft>
                        <a:buNone/>
                      </a:pPr>
                      <a:r>
                        <a:rPr lang="en-US" sz="2400">
                          <a:latin typeface="Calibri"/>
                          <a:ea typeface="Calibri"/>
                          <a:cs typeface="Calibri"/>
                          <a:sym typeface="Calibri"/>
                        </a:rPr>
                        <a:t>Frequency Sampling</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lvl="0" indent="0" algn="l" rtl="0">
                        <a:spcBef>
                          <a:spcPts val="0"/>
                        </a:spcBef>
                        <a:spcAft>
                          <a:spcPts val="0"/>
                        </a:spcAft>
                        <a:buNone/>
                      </a:pPr>
                      <a:r>
                        <a:rPr lang="en-US" sz="2400">
                          <a:latin typeface="Calibri"/>
                          <a:ea typeface="Calibri"/>
                          <a:cs typeface="Calibri"/>
                          <a:sym typeface="Calibri"/>
                        </a:rPr>
                        <a:t>Sample the transmitting signal and determine frequency up to 30 MHz </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4"/>
                  </a:ext>
                </a:extLst>
              </a:tr>
              <a:tr h="961700">
                <a:tc>
                  <a:txBody>
                    <a:bodyPr/>
                    <a:lstStyle/>
                    <a:p>
                      <a:pPr marL="0" lvl="0" indent="0" algn="l" rtl="0">
                        <a:spcBef>
                          <a:spcPts val="0"/>
                        </a:spcBef>
                        <a:spcAft>
                          <a:spcPts val="0"/>
                        </a:spcAft>
                        <a:buNone/>
                      </a:pPr>
                      <a:r>
                        <a:rPr lang="en-US" sz="2400">
                          <a:latin typeface="Calibri"/>
                          <a:ea typeface="Calibri"/>
                          <a:cs typeface="Calibri"/>
                          <a:sym typeface="Calibri"/>
                        </a:rPr>
                        <a:t>Impedance Matching</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tc>
                  <a:txBody>
                    <a:bodyPr/>
                    <a:lstStyle/>
                    <a:p>
                      <a:pPr marL="0" lvl="0" indent="0" algn="l" rtl="0">
                        <a:spcBef>
                          <a:spcPts val="0"/>
                        </a:spcBef>
                        <a:spcAft>
                          <a:spcPts val="0"/>
                        </a:spcAft>
                        <a:buNone/>
                      </a:pPr>
                      <a:r>
                        <a:rPr lang="en-US" sz="2400">
                          <a:latin typeface="Calibri"/>
                          <a:ea typeface="Calibri"/>
                          <a:cs typeface="Calibri"/>
                          <a:sym typeface="Calibri"/>
                        </a:rPr>
                        <a:t>Provide a tuning network that can match impedances from 12-1600 ohms</a:t>
                      </a:r>
                      <a:endParaRPr sz="2400">
                        <a:latin typeface="Calibri"/>
                        <a:ea typeface="Calibri"/>
                        <a:cs typeface="Calibri"/>
                        <a:sym typeface="Calibri"/>
                      </a:endParaRPr>
                    </a:p>
                  </a:txBody>
                  <a:tcPr marL="63500" marR="63500" marT="63500" marB="63500" anchor="ctr">
                    <a:lnL w="28575" cap="flat" cmpd="sng">
                      <a:solidFill>
                        <a:srgbClr val="660000"/>
                      </a:solidFill>
                      <a:prstDash val="solid"/>
                      <a:round/>
                      <a:headEnd type="none" w="sm" len="sm"/>
                      <a:tailEnd type="none" w="sm" len="sm"/>
                    </a:lnL>
                    <a:lnR w="28575" cap="flat" cmpd="sng">
                      <a:solidFill>
                        <a:srgbClr val="660000"/>
                      </a:solidFill>
                      <a:prstDash val="solid"/>
                      <a:round/>
                      <a:headEnd type="none" w="sm" len="sm"/>
                      <a:tailEnd type="none" w="sm" len="sm"/>
                    </a:lnR>
                    <a:lnT w="28575" cap="flat" cmpd="sng">
                      <a:solidFill>
                        <a:srgbClr val="660000"/>
                      </a:solidFill>
                      <a:prstDash val="solid"/>
                      <a:round/>
                      <a:headEnd type="none" w="sm" len="sm"/>
                      <a:tailEnd type="none" w="sm" len="sm"/>
                    </a:lnT>
                    <a:lnB w="28575" cap="flat" cmpd="sng">
                      <a:solidFill>
                        <a:srgbClr val="660000"/>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7"/>
          <p:cNvSpPr txBox="1">
            <a:spLocks noGrp="1"/>
          </p:cNvSpPr>
          <p:nvPr>
            <p:ph type="title"/>
          </p:nvPr>
        </p:nvSpPr>
        <p:spPr>
          <a:xfrm>
            <a:off x="552148" y="161373"/>
            <a:ext cx="8123400" cy="7257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Carme"/>
              <a:buNone/>
            </a:pPr>
            <a:r>
              <a:rPr lang="en-US" sz="4800" b="1" i="0" u="none" strike="noStrike" cap="none" dirty="0">
                <a:solidFill>
                  <a:schemeClr val="dk2"/>
                </a:solidFill>
                <a:latin typeface="Calibri"/>
                <a:ea typeface="Calibri"/>
                <a:cs typeface="Calibri"/>
                <a:sym typeface="Calibri"/>
              </a:rPr>
              <a:t>Practical </a:t>
            </a:r>
            <a:r>
              <a:rPr lang="en-US" sz="4800" b="1" dirty="0">
                <a:latin typeface="Calibri"/>
                <a:ea typeface="Calibri"/>
                <a:cs typeface="Calibri"/>
                <a:sym typeface="Calibri"/>
              </a:rPr>
              <a:t>C</a:t>
            </a:r>
            <a:r>
              <a:rPr lang="en-US" sz="4800" b="1" i="0" u="none" strike="noStrike" cap="none" dirty="0">
                <a:solidFill>
                  <a:schemeClr val="dk2"/>
                </a:solidFill>
                <a:latin typeface="Calibri"/>
                <a:ea typeface="Calibri"/>
                <a:cs typeface="Calibri"/>
                <a:sym typeface="Calibri"/>
              </a:rPr>
              <a:t>onstraints</a:t>
            </a:r>
            <a:endParaRPr sz="4800" i="0" u="none" strike="noStrike" cap="none" dirty="0">
              <a:solidFill>
                <a:schemeClr val="dk2"/>
              </a:solidFill>
              <a:latin typeface="Calibri"/>
              <a:ea typeface="Calibri"/>
              <a:cs typeface="Calibri"/>
              <a:sym typeface="Calibri"/>
            </a:endParaRPr>
          </a:p>
        </p:txBody>
      </p:sp>
      <p:pic>
        <p:nvPicPr>
          <p:cNvPr id="155" name="Google Shape;155;p27"/>
          <p:cNvPicPr preferRelativeResize="0"/>
          <p:nvPr/>
        </p:nvPicPr>
        <p:blipFill rotWithShape="1">
          <a:blip r:embed="rId3">
            <a:alphaModFix/>
          </a:blip>
          <a:srcRect/>
          <a:stretch/>
        </p:blipFill>
        <p:spPr>
          <a:xfrm>
            <a:off x="4175123" y="1309999"/>
            <a:ext cx="4500425" cy="2894925"/>
          </a:xfrm>
          <a:prstGeom prst="rect">
            <a:avLst/>
          </a:prstGeom>
          <a:noFill/>
          <a:ln>
            <a:noFill/>
          </a:ln>
        </p:spPr>
      </p:pic>
      <p:sp>
        <p:nvSpPr>
          <p:cNvPr id="156" name="Google Shape;156;p27"/>
          <p:cNvSpPr txBox="1"/>
          <p:nvPr/>
        </p:nvSpPr>
        <p:spPr>
          <a:xfrm>
            <a:off x="703529" y="4627850"/>
            <a:ext cx="2556900" cy="7257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Clr>
                <a:schemeClr val="dk1"/>
              </a:buClr>
              <a:buSzPts val="1800"/>
              <a:buFont typeface="Calibri"/>
              <a:buNone/>
            </a:pPr>
            <a:r>
              <a:rPr lang="en-US" sz="3000" b="1" dirty="0">
                <a:solidFill>
                  <a:schemeClr val="dk1"/>
                </a:solidFill>
                <a:latin typeface="Calibri"/>
                <a:ea typeface="Calibri"/>
                <a:cs typeface="Calibri"/>
                <a:sym typeface="Calibri"/>
              </a:rPr>
              <a:t>User Safety </a:t>
            </a:r>
            <a:r>
              <a:rPr lang="en-US" sz="1800" dirty="0">
                <a:solidFill>
                  <a:schemeClr val="dk1"/>
                </a:solidFill>
                <a:latin typeface="Calibri"/>
                <a:ea typeface="Calibri"/>
                <a:cs typeface="Calibri"/>
                <a:sym typeface="Calibri"/>
              </a:rPr>
              <a:t>[4]</a:t>
            </a:r>
            <a:endParaRPr sz="1800" dirty="0">
              <a:solidFill>
                <a:schemeClr val="dk1"/>
              </a:solidFill>
              <a:latin typeface="Calibri"/>
              <a:ea typeface="Calibri"/>
              <a:cs typeface="Calibri"/>
              <a:sym typeface="Calibri"/>
            </a:endParaRPr>
          </a:p>
        </p:txBody>
      </p:sp>
      <p:sp>
        <p:nvSpPr>
          <p:cNvPr id="157" name="Google Shape;157;p27"/>
          <p:cNvSpPr txBox="1"/>
          <p:nvPr/>
        </p:nvSpPr>
        <p:spPr>
          <a:xfrm>
            <a:off x="4887550" y="4627850"/>
            <a:ext cx="3075600" cy="72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800"/>
              <a:buFont typeface="Calibri"/>
              <a:buNone/>
            </a:pPr>
            <a:r>
              <a:rPr lang="en-US" sz="3000" b="1">
                <a:solidFill>
                  <a:schemeClr val="dk1"/>
                </a:solidFill>
                <a:latin typeface="Calibri"/>
                <a:ea typeface="Calibri"/>
                <a:cs typeface="Calibri"/>
                <a:sym typeface="Calibri"/>
              </a:rPr>
              <a:t>Product Size </a:t>
            </a:r>
            <a:r>
              <a:rPr lang="en-US" sz="1800">
                <a:solidFill>
                  <a:schemeClr val="dk1"/>
                </a:solidFill>
                <a:latin typeface="Calibri"/>
                <a:ea typeface="Calibri"/>
                <a:cs typeface="Calibri"/>
                <a:sym typeface="Calibri"/>
              </a:rPr>
              <a:t>[5]</a:t>
            </a:r>
            <a:endParaRPr sz="1800">
              <a:solidFill>
                <a:schemeClr val="dk1"/>
              </a:solidFill>
              <a:latin typeface="Calibri"/>
              <a:ea typeface="Calibri"/>
              <a:cs typeface="Calibri"/>
              <a:sym typeface="Calibri"/>
            </a:endParaRPr>
          </a:p>
          <a:p>
            <a:pPr marL="0" marR="0" lvl="0" indent="0" algn="ctr" rtl="0">
              <a:spcBef>
                <a:spcPts val="0"/>
              </a:spcBef>
              <a:spcAft>
                <a:spcPts val="0"/>
              </a:spcAft>
              <a:buClr>
                <a:schemeClr val="dk1"/>
              </a:buClr>
              <a:buSzPts val="1800"/>
              <a:buFont typeface="Calibri"/>
              <a:buNone/>
            </a:pPr>
            <a:endParaRPr sz="1800">
              <a:solidFill>
                <a:schemeClr val="dk1"/>
              </a:solidFill>
              <a:latin typeface="Calibri"/>
              <a:ea typeface="Calibri"/>
              <a:cs typeface="Calibri"/>
              <a:sym typeface="Calibri"/>
            </a:endParaRPr>
          </a:p>
        </p:txBody>
      </p:sp>
      <p:pic>
        <p:nvPicPr>
          <p:cNvPr id="158" name="Google Shape;158;p27" descr="Related image"/>
          <p:cNvPicPr preferRelativeResize="0"/>
          <p:nvPr/>
        </p:nvPicPr>
        <p:blipFill rotWithShape="1">
          <a:blip r:embed="rId4">
            <a:alphaModFix/>
          </a:blip>
          <a:srcRect/>
          <a:stretch/>
        </p:blipFill>
        <p:spPr>
          <a:xfrm>
            <a:off x="364725" y="1310000"/>
            <a:ext cx="3234525" cy="2894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p28"/>
          <p:cNvPicPr preferRelativeResize="0"/>
          <p:nvPr/>
        </p:nvPicPr>
        <p:blipFill rotWithShape="1">
          <a:blip r:embed="rId3">
            <a:clrChange>
              <a:clrFrom>
                <a:srgbClr val="000000">
                  <a:alpha val="0"/>
                </a:srgbClr>
              </a:clrFrom>
              <a:clrTo>
                <a:srgbClr val="000000">
                  <a:alpha val="0"/>
                </a:srgbClr>
              </a:clrTo>
            </a:clrChange>
            <a:alphaModFix/>
          </a:blip>
          <a:srcRect t="14166" b="4227"/>
          <a:stretch/>
        </p:blipFill>
        <p:spPr>
          <a:xfrm>
            <a:off x="-112075" y="0"/>
            <a:ext cx="9592250" cy="5872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9"/>
          <p:cNvSpPr txBox="1">
            <a:spLocks noGrp="1"/>
          </p:cNvSpPr>
          <p:nvPr>
            <p:ph type="title"/>
          </p:nvPr>
        </p:nvSpPr>
        <p:spPr>
          <a:xfrm>
            <a:off x="686248" y="106664"/>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000" dirty="0">
                <a:latin typeface="Calibri"/>
                <a:ea typeface="Calibri"/>
                <a:cs typeface="Calibri"/>
                <a:sym typeface="Calibri"/>
              </a:rPr>
              <a:t>User Interface</a:t>
            </a:r>
            <a:endParaRPr sz="5000" dirty="0">
              <a:latin typeface="Calibri"/>
              <a:ea typeface="Calibri"/>
              <a:cs typeface="Calibri"/>
              <a:sym typeface="Calibri"/>
            </a:endParaRPr>
          </a:p>
        </p:txBody>
      </p:sp>
      <p:sp>
        <p:nvSpPr>
          <p:cNvPr id="169" name="Google Shape;169;p29"/>
          <p:cNvSpPr txBox="1">
            <a:spLocks noGrp="1"/>
          </p:cNvSpPr>
          <p:nvPr>
            <p:ph type="body" idx="1"/>
          </p:nvPr>
        </p:nvSpPr>
        <p:spPr>
          <a:xfrm>
            <a:off x="165625" y="1453650"/>
            <a:ext cx="6045000" cy="4453164"/>
          </a:xfrm>
          <a:prstGeom prst="rect">
            <a:avLst/>
          </a:prstGeom>
        </p:spPr>
        <p:txBody>
          <a:bodyPr spcFirstLastPara="1" wrap="square" lIns="91425" tIns="45700" rIns="91425" bIns="45700" anchor="t" anchorCtr="0">
            <a:noAutofit/>
          </a:bodyPr>
          <a:lstStyle/>
          <a:p>
            <a:pPr marL="457200" lvl="0" indent="-419100" algn="l" rtl="0">
              <a:spcBef>
                <a:spcPts val="640"/>
              </a:spcBef>
              <a:spcAft>
                <a:spcPts val="0"/>
              </a:spcAft>
              <a:buSzPts val="3000"/>
              <a:buFont typeface="Calibri"/>
              <a:buChar char="•"/>
            </a:pPr>
            <a:r>
              <a:rPr lang="en-US" sz="3000" dirty="0">
                <a:latin typeface="Calibri"/>
                <a:ea typeface="Calibri"/>
                <a:cs typeface="Calibri"/>
                <a:sym typeface="Calibri"/>
              </a:rPr>
              <a:t>Display shows </a:t>
            </a:r>
            <a:endParaRPr sz="3000" dirty="0">
              <a:latin typeface="Calibri"/>
              <a:ea typeface="Calibri"/>
              <a:cs typeface="Calibri"/>
              <a:sym typeface="Calibri"/>
            </a:endParaRPr>
          </a:p>
          <a:p>
            <a:pPr marL="914400" lvl="1" indent="-419100" algn="l" rtl="0">
              <a:spcBef>
                <a:spcPts val="0"/>
              </a:spcBef>
              <a:spcAft>
                <a:spcPts val="0"/>
              </a:spcAft>
              <a:buSzPts val="3000"/>
              <a:buFont typeface="Calibri"/>
              <a:buChar char="–"/>
            </a:pPr>
            <a:r>
              <a:rPr lang="en-US" sz="3000" i="1" dirty="0">
                <a:latin typeface="Calibri"/>
                <a:ea typeface="Calibri"/>
                <a:cs typeface="Calibri"/>
                <a:sym typeface="Calibri"/>
              </a:rPr>
              <a:t>SWR reading</a:t>
            </a:r>
            <a:endParaRPr sz="3000" i="1" dirty="0">
              <a:latin typeface="Calibri"/>
              <a:ea typeface="Calibri"/>
              <a:cs typeface="Calibri"/>
              <a:sym typeface="Calibri"/>
            </a:endParaRPr>
          </a:p>
          <a:p>
            <a:pPr marL="914400" lvl="1" indent="-419100" algn="l" rtl="0">
              <a:spcBef>
                <a:spcPts val="0"/>
              </a:spcBef>
              <a:spcAft>
                <a:spcPts val="0"/>
              </a:spcAft>
              <a:buSzPts val="3000"/>
              <a:buFont typeface="Calibri"/>
              <a:buChar char="–"/>
            </a:pPr>
            <a:r>
              <a:rPr lang="en-US" sz="3000" i="1" dirty="0">
                <a:latin typeface="Calibri"/>
                <a:ea typeface="Calibri"/>
                <a:cs typeface="Calibri"/>
                <a:sym typeface="Calibri"/>
              </a:rPr>
              <a:t>Current tuning values</a:t>
            </a:r>
            <a:endParaRPr sz="3000" i="1" dirty="0">
              <a:latin typeface="Calibri"/>
              <a:ea typeface="Calibri"/>
              <a:cs typeface="Calibri"/>
              <a:sym typeface="Calibri"/>
            </a:endParaRPr>
          </a:p>
          <a:p>
            <a:pPr marL="914400" lvl="1" indent="-419100" algn="l" rtl="0">
              <a:spcBef>
                <a:spcPts val="0"/>
              </a:spcBef>
              <a:spcAft>
                <a:spcPts val="0"/>
              </a:spcAft>
              <a:buSzPts val="3000"/>
              <a:buFont typeface="Calibri"/>
              <a:buChar char="–"/>
            </a:pPr>
            <a:r>
              <a:rPr lang="en-US" sz="3000" i="1" dirty="0">
                <a:latin typeface="Calibri"/>
                <a:ea typeface="Calibri"/>
                <a:cs typeface="Calibri"/>
                <a:sym typeface="Calibri"/>
              </a:rPr>
              <a:t>frequency</a:t>
            </a:r>
            <a:endParaRPr sz="3000" i="1" dirty="0">
              <a:latin typeface="Calibri"/>
              <a:ea typeface="Calibri"/>
              <a:cs typeface="Calibri"/>
              <a:sym typeface="Calibri"/>
            </a:endParaRPr>
          </a:p>
          <a:p>
            <a:pPr marL="0" lvl="0" indent="0" algn="l" rtl="0">
              <a:spcBef>
                <a:spcPts val="640"/>
              </a:spcBef>
              <a:spcAft>
                <a:spcPts val="0"/>
              </a:spcAft>
              <a:buNone/>
            </a:pPr>
            <a:r>
              <a:rPr lang="en-US" sz="3000" dirty="0">
                <a:latin typeface="Calibri"/>
                <a:ea typeface="Calibri"/>
                <a:cs typeface="Calibri"/>
                <a:sym typeface="Calibri"/>
              </a:rPr>
              <a:t>Test Procedure: </a:t>
            </a:r>
            <a:endParaRPr sz="3000" dirty="0">
              <a:latin typeface="Calibri"/>
              <a:ea typeface="Calibri"/>
              <a:cs typeface="Calibri"/>
              <a:sym typeface="Calibri"/>
            </a:endParaRPr>
          </a:p>
          <a:p>
            <a:pPr marL="495300" lvl="0" indent="-457200" algn="l" rtl="0">
              <a:spcBef>
                <a:spcPts val="640"/>
              </a:spcBef>
              <a:spcAft>
                <a:spcPts val="0"/>
              </a:spcAft>
              <a:buSzPts val="3000"/>
              <a:buFont typeface="Wingdings" panose="05000000000000000000" pitchFamily="2" charset="2"/>
              <a:buChar char="ü"/>
            </a:pPr>
            <a:r>
              <a:rPr lang="en-US" sz="3000" dirty="0">
                <a:latin typeface="Calibri"/>
                <a:ea typeface="Calibri"/>
                <a:cs typeface="Calibri"/>
                <a:sym typeface="Calibri"/>
              </a:rPr>
              <a:t>Pressed Buttons and monitored for correct operation </a:t>
            </a:r>
            <a:r>
              <a:rPr lang="en-US" sz="3000" i="1" dirty="0">
                <a:latin typeface="Calibri"/>
                <a:ea typeface="Calibri"/>
                <a:cs typeface="Calibri"/>
                <a:sym typeface="Calibri"/>
              </a:rPr>
              <a:t>L/C-Up/Down, Mode, Tune</a:t>
            </a:r>
            <a:endParaRPr sz="3000" dirty="0">
              <a:latin typeface="Calibri"/>
              <a:ea typeface="Calibri"/>
              <a:cs typeface="Calibri"/>
              <a:sym typeface="Calibri"/>
            </a:endParaRPr>
          </a:p>
        </p:txBody>
      </p:sp>
      <p:pic>
        <p:nvPicPr>
          <p:cNvPr id="170" name="Google Shape;170;p29"/>
          <p:cNvPicPr preferRelativeResize="0"/>
          <p:nvPr/>
        </p:nvPicPr>
        <p:blipFill rotWithShape="1">
          <a:blip r:embed="rId3">
            <a:alphaModFix/>
          </a:blip>
          <a:srcRect t="4270" r="6576" b="-4269"/>
          <a:stretch/>
        </p:blipFill>
        <p:spPr>
          <a:xfrm>
            <a:off x="4867950" y="1453638"/>
            <a:ext cx="3819001" cy="2658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0"/>
          <p:cNvSpPr txBox="1">
            <a:spLocks noGrp="1"/>
          </p:cNvSpPr>
          <p:nvPr>
            <p:ph type="title"/>
          </p:nvPr>
        </p:nvSpPr>
        <p:spPr>
          <a:xfrm>
            <a:off x="686248" y="1371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000" dirty="0">
                <a:latin typeface="Calibri"/>
                <a:ea typeface="Calibri"/>
                <a:cs typeface="Calibri"/>
                <a:sym typeface="Calibri"/>
              </a:rPr>
              <a:t>Voltage Standing Wave Ratio (VSWR) Sensor</a:t>
            </a:r>
            <a:endParaRPr sz="4000" dirty="0">
              <a:latin typeface="Calibri"/>
              <a:ea typeface="Calibri"/>
              <a:cs typeface="Calibri"/>
              <a:sym typeface="Calibri"/>
            </a:endParaRPr>
          </a:p>
        </p:txBody>
      </p:sp>
      <p:sp>
        <p:nvSpPr>
          <p:cNvPr id="176" name="Google Shape;176;p30"/>
          <p:cNvSpPr txBox="1">
            <a:spLocks noGrp="1"/>
          </p:cNvSpPr>
          <p:nvPr>
            <p:ph type="body" idx="1"/>
          </p:nvPr>
        </p:nvSpPr>
        <p:spPr>
          <a:xfrm>
            <a:off x="571648" y="1280151"/>
            <a:ext cx="8000700" cy="39507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dirty="0">
                <a:latin typeface="Calibri"/>
                <a:ea typeface="Calibri"/>
                <a:cs typeface="Calibri"/>
                <a:sym typeface="Calibri"/>
              </a:rPr>
              <a:t>Performed by the wideband current transformer</a:t>
            </a:r>
            <a:br>
              <a:rPr lang="en-US" dirty="0">
                <a:latin typeface="Calibri"/>
                <a:ea typeface="Calibri"/>
                <a:cs typeface="Calibri"/>
                <a:sym typeface="Calibri"/>
              </a:rPr>
            </a:br>
            <a:endParaRPr dirty="0">
              <a:latin typeface="Calibri"/>
              <a:ea typeface="Calibri"/>
              <a:cs typeface="Calibri"/>
              <a:sym typeface="Calibri"/>
            </a:endParaRPr>
          </a:p>
        </p:txBody>
      </p:sp>
      <p:sp>
        <p:nvSpPr>
          <p:cNvPr id="177" name="Google Shape;177;p30"/>
          <p:cNvSpPr txBox="1"/>
          <p:nvPr/>
        </p:nvSpPr>
        <p:spPr>
          <a:xfrm>
            <a:off x="167825" y="2537350"/>
            <a:ext cx="8519100" cy="3185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3000" b="1" dirty="0">
                <a:latin typeface="Calibri"/>
                <a:ea typeface="Calibri"/>
                <a:cs typeface="Calibri"/>
                <a:sym typeface="Calibri"/>
              </a:rPr>
              <a:t>Test procedure:</a:t>
            </a:r>
            <a:endParaRPr sz="3000" b="1" dirty="0">
              <a:latin typeface="Calibri"/>
              <a:ea typeface="Calibri"/>
              <a:cs typeface="Calibri"/>
              <a:sym typeface="Calibri"/>
            </a:endParaRPr>
          </a:p>
          <a:p>
            <a:pPr marL="495300" lvl="0" indent="-457200" algn="l" rtl="0">
              <a:spcBef>
                <a:spcPts val="0"/>
              </a:spcBef>
              <a:spcAft>
                <a:spcPts val="0"/>
              </a:spcAft>
              <a:buSzPts val="3000"/>
              <a:buFont typeface="Wingdings" panose="05000000000000000000" pitchFamily="2" charset="2"/>
              <a:buChar char="ü"/>
            </a:pPr>
            <a:r>
              <a:rPr lang="en-US" sz="3000" dirty="0">
                <a:latin typeface="Calibri"/>
                <a:ea typeface="Calibri"/>
                <a:cs typeface="Calibri"/>
                <a:sym typeface="Calibri"/>
              </a:rPr>
              <a:t>Connect 50 ohm load to calibrate for 1.0 SWR</a:t>
            </a:r>
          </a:p>
          <a:p>
            <a:pPr marL="495300" indent="-457200">
              <a:buSzPts val="3000"/>
              <a:buFont typeface="Wingdings" panose="05000000000000000000" pitchFamily="2" charset="2"/>
              <a:buChar char="ü"/>
            </a:pPr>
            <a:r>
              <a:rPr lang="en-US" sz="3000" dirty="0">
                <a:latin typeface="Calibri"/>
                <a:ea typeface="Calibri"/>
                <a:cs typeface="Calibri"/>
                <a:sym typeface="Calibri"/>
              </a:rPr>
              <a:t>Monitor digital potentiometer to verify proper voltage scaling.</a:t>
            </a:r>
            <a:endParaRPr sz="3000" dirty="0">
              <a:latin typeface="Calibri"/>
              <a:ea typeface="Calibri"/>
              <a:cs typeface="Calibri"/>
              <a:sym typeface="Calibri"/>
            </a:endParaRPr>
          </a:p>
          <a:p>
            <a:pPr marL="495300" lvl="0" indent="-457200" algn="l" rtl="0">
              <a:spcBef>
                <a:spcPts val="0"/>
              </a:spcBef>
              <a:spcAft>
                <a:spcPts val="0"/>
              </a:spcAft>
              <a:buSzPts val="3000"/>
              <a:buFont typeface="Wingdings" panose="05000000000000000000" pitchFamily="2" charset="2"/>
              <a:buChar char="q"/>
            </a:pPr>
            <a:r>
              <a:rPr lang="en-US" sz="3000" dirty="0">
                <a:latin typeface="Calibri"/>
                <a:ea typeface="Calibri"/>
                <a:cs typeface="Calibri"/>
                <a:sym typeface="Calibri"/>
              </a:rPr>
              <a:t>Test with varying known loads and verify experimental reflection coefficient close to the theoretical value.</a:t>
            </a:r>
            <a:endParaRPr sz="3000" dirty="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1"/>
          <p:cNvSpPr txBox="1">
            <a:spLocks noGrp="1"/>
          </p:cNvSpPr>
          <p:nvPr>
            <p:ph type="title"/>
          </p:nvPr>
        </p:nvSpPr>
        <p:spPr>
          <a:xfrm>
            <a:off x="571648" y="169614"/>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Calibri" panose="020F0502020204030204" pitchFamily="34" charset="0"/>
                <a:cs typeface="Calibri" panose="020F0502020204030204" pitchFamily="34" charset="0"/>
              </a:rPr>
              <a:t>VSWR Sensor Test Data</a:t>
            </a:r>
            <a:endParaRPr dirty="0">
              <a:latin typeface="Calibri" panose="020F0502020204030204" pitchFamily="34" charset="0"/>
              <a:cs typeface="Calibri" panose="020F0502020204030204" pitchFamily="34" charset="0"/>
            </a:endParaRPr>
          </a:p>
        </p:txBody>
      </p:sp>
      <p:pic>
        <p:nvPicPr>
          <p:cNvPr id="183" name="Google Shape;183;p31"/>
          <p:cNvPicPr preferRelativeResize="0"/>
          <p:nvPr/>
        </p:nvPicPr>
        <p:blipFill rotWithShape="1">
          <a:blip r:embed="rId3">
            <a:alphaModFix/>
          </a:blip>
          <a:srcRect t="12079" b="32257"/>
          <a:stretch/>
        </p:blipFill>
        <p:spPr>
          <a:xfrm>
            <a:off x="6912675" y="1418537"/>
            <a:ext cx="2164000" cy="2783274"/>
          </a:xfrm>
          <a:prstGeom prst="rect">
            <a:avLst/>
          </a:prstGeom>
          <a:noFill/>
          <a:ln>
            <a:noFill/>
          </a:ln>
        </p:spPr>
      </p:pic>
      <p:graphicFrame>
        <p:nvGraphicFramePr>
          <p:cNvPr id="184" name="Google Shape;184;p31"/>
          <p:cNvGraphicFramePr/>
          <p:nvPr>
            <p:extLst>
              <p:ext uri="{D42A27DB-BD31-4B8C-83A1-F6EECF244321}">
                <p14:modId xmlns:p14="http://schemas.microsoft.com/office/powerpoint/2010/main" val="1623112831"/>
              </p:ext>
            </p:extLst>
          </p:nvPr>
        </p:nvGraphicFramePr>
        <p:xfrm>
          <a:off x="80700" y="1471025"/>
          <a:ext cx="6611675" cy="3006840"/>
        </p:xfrm>
        <a:graphic>
          <a:graphicData uri="http://schemas.openxmlformats.org/drawingml/2006/table">
            <a:tbl>
              <a:tblPr>
                <a:noFill/>
                <a:tableStyleId>{0DAD4EDA-0E09-43C9-BF29-4B272D34AFA7}</a:tableStyleId>
              </a:tblPr>
              <a:tblGrid>
                <a:gridCol w="1552025">
                  <a:extLst>
                    <a:ext uri="{9D8B030D-6E8A-4147-A177-3AD203B41FA5}">
                      <a16:colId xmlns:a16="http://schemas.microsoft.com/office/drawing/2014/main" val="20000"/>
                    </a:ext>
                  </a:extLst>
                </a:gridCol>
                <a:gridCol w="1333275">
                  <a:extLst>
                    <a:ext uri="{9D8B030D-6E8A-4147-A177-3AD203B41FA5}">
                      <a16:colId xmlns:a16="http://schemas.microsoft.com/office/drawing/2014/main" val="20001"/>
                    </a:ext>
                  </a:extLst>
                </a:gridCol>
                <a:gridCol w="1285000">
                  <a:extLst>
                    <a:ext uri="{9D8B030D-6E8A-4147-A177-3AD203B41FA5}">
                      <a16:colId xmlns:a16="http://schemas.microsoft.com/office/drawing/2014/main" val="20002"/>
                    </a:ext>
                  </a:extLst>
                </a:gridCol>
                <a:gridCol w="1399225">
                  <a:extLst>
                    <a:ext uri="{9D8B030D-6E8A-4147-A177-3AD203B41FA5}">
                      <a16:colId xmlns:a16="http://schemas.microsoft.com/office/drawing/2014/main" val="20003"/>
                    </a:ext>
                  </a:extLst>
                </a:gridCol>
                <a:gridCol w="1042150">
                  <a:extLst>
                    <a:ext uri="{9D8B030D-6E8A-4147-A177-3AD203B41FA5}">
                      <a16:colId xmlns:a16="http://schemas.microsoft.com/office/drawing/2014/main" val="20004"/>
                    </a:ext>
                  </a:extLst>
                </a:gridCol>
              </a:tblGrid>
              <a:tr h="945125">
                <a:tc>
                  <a:txBody>
                    <a:bodyPr/>
                    <a:lstStyle/>
                    <a:p>
                      <a:pPr marL="0" lvl="0" indent="0" algn="ctr" rtl="0">
                        <a:spcBef>
                          <a:spcPts val="0"/>
                        </a:spcBef>
                        <a:spcAft>
                          <a:spcPts val="0"/>
                        </a:spcAft>
                        <a:buNone/>
                      </a:pPr>
                      <a:r>
                        <a:rPr lang="en-US" sz="2000" b="1" dirty="0">
                          <a:latin typeface="Calibri" panose="020F0502020204030204" pitchFamily="34" charset="0"/>
                          <a:cs typeface="Calibri" panose="020F0502020204030204" pitchFamily="34" charset="0"/>
                        </a:rPr>
                        <a:t>Load</a:t>
                      </a:r>
                      <a:endParaRPr sz="2000" b="1"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000" b="1" dirty="0">
                          <a:latin typeface="Calibri" panose="020F0502020204030204" pitchFamily="34" charset="0"/>
                          <a:cs typeface="Calibri" panose="020F0502020204030204" pitchFamily="34" charset="0"/>
                        </a:rPr>
                        <a:t>Expected SWR</a:t>
                      </a:r>
                      <a:endParaRPr sz="2000" b="1"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2000" b="1">
                          <a:solidFill>
                            <a:schemeClr val="dk1"/>
                          </a:solidFill>
                          <a:latin typeface="Calibri" panose="020F0502020204030204" pitchFamily="34" charset="0"/>
                          <a:cs typeface="Calibri" panose="020F0502020204030204" pitchFamily="34" charset="0"/>
                        </a:rPr>
                        <a:t>External</a:t>
                      </a:r>
                      <a:endParaRPr sz="2000" b="1">
                        <a:solidFill>
                          <a:schemeClr val="dk1"/>
                        </a:solidFill>
                        <a:latin typeface="Calibri" panose="020F0502020204030204" pitchFamily="34" charset="0"/>
                        <a:cs typeface="Calibri" panose="020F0502020204030204" pitchFamily="34" charset="0"/>
                      </a:endParaRPr>
                    </a:p>
                    <a:p>
                      <a:pPr marL="0" lvl="0" indent="0" algn="ctr" rtl="0">
                        <a:spcBef>
                          <a:spcPts val="0"/>
                        </a:spcBef>
                        <a:spcAft>
                          <a:spcPts val="0"/>
                        </a:spcAft>
                        <a:buClr>
                          <a:schemeClr val="dk1"/>
                        </a:buClr>
                        <a:buSzPts val="1100"/>
                        <a:buFont typeface="Arial"/>
                        <a:buNone/>
                      </a:pPr>
                      <a:r>
                        <a:rPr lang="en-US" sz="2000" b="1">
                          <a:solidFill>
                            <a:schemeClr val="dk1"/>
                          </a:solidFill>
                          <a:latin typeface="Calibri" panose="020F0502020204030204" pitchFamily="34" charset="0"/>
                          <a:cs typeface="Calibri" panose="020F0502020204030204" pitchFamily="34" charset="0"/>
                        </a:rPr>
                        <a:t>SWR Reading</a:t>
                      </a:r>
                      <a:endParaRPr sz="2000" b="1">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000" b="1">
                          <a:latin typeface="Calibri" panose="020F0502020204030204" pitchFamily="34" charset="0"/>
                          <a:cs typeface="Calibri" panose="020F0502020204030204" pitchFamily="34" charset="0"/>
                        </a:rPr>
                        <a:t>Intellitune</a:t>
                      </a:r>
                      <a:endParaRPr sz="2000" b="1">
                        <a:latin typeface="Calibri" panose="020F0502020204030204" pitchFamily="34" charset="0"/>
                        <a:cs typeface="Calibri" panose="020F0502020204030204" pitchFamily="34" charset="0"/>
                      </a:endParaRPr>
                    </a:p>
                    <a:p>
                      <a:pPr marL="0" lvl="0" indent="0" algn="ctr" rtl="0">
                        <a:spcBef>
                          <a:spcPts val="0"/>
                        </a:spcBef>
                        <a:spcAft>
                          <a:spcPts val="0"/>
                        </a:spcAft>
                        <a:buNone/>
                      </a:pPr>
                      <a:r>
                        <a:rPr lang="en-US" sz="2000" b="1">
                          <a:latin typeface="Calibri" panose="020F0502020204030204" pitchFamily="34" charset="0"/>
                          <a:cs typeface="Calibri" panose="020F0502020204030204" pitchFamily="34" charset="0"/>
                        </a:rPr>
                        <a:t>SWR Reading</a:t>
                      </a:r>
                      <a:endParaRPr sz="2000" b="1">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b="1">
                          <a:latin typeface="Calibri" panose="020F0502020204030204" pitchFamily="34" charset="0"/>
                          <a:cs typeface="Calibri" panose="020F0502020204030204" pitchFamily="34" charset="0"/>
                        </a:rPr>
                        <a:t>% Error</a:t>
                      </a:r>
                      <a:endParaRPr sz="2200" b="1">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38050">
                <a:tc>
                  <a:txBody>
                    <a:bodyPr/>
                    <a:lstStyle/>
                    <a:p>
                      <a:pPr marL="0" lvl="0" indent="0" algn="ctr" rtl="0">
                        <a:spcBef>
                          <a:spcPts val="0"/>
                        </a:spcBef>
                        <a:spcAft>
                          <a:spcPts val="0"/>
                        </a:spcAft>
                        <a:buNone/>
                      </a:pPr>
                      <a:r>
                        <a:rPr lang="en-US" sz="2200" dirty="0">
                          <a:latin typeface="Calibri" panose="020F0502020204030204" pitchFamily="34" charset="0"/>
                          <a:cs typeface="Calibri" panose="020F0502020204030204" pitchFamily="34" charset="0"/>
                        </a:rPr>
                        <a:t>50 Ohm</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dirty="0">
                          <a:latin typeface="Calibri" panose="020F0502020204030204" pitchFamily="34" charset="0"/>
                          <a:cs typeface="Calibri" panose="020F0502020204030204" pitchFamily="34" charset="0"/>
                        </a:rPr>
                        <a:t>1.0 </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dirty="0">
                          <a:latin typeface="Calibri" panose="020F0502020204030204" pitchFamily="34" charset="0"/>
                          <a:cs typeface="Calibri" panose="020F0502020204030204" pitchFamily="34" charset="0"/>
                        </a:rPr>
                        <a:t>1.1</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dirty="0">
                          <a:latin typeface="Calibri" panose="020F0502020204030204" pitchFamily="34" charset="0"/>
                          <a:cs typeface="Calibri" panose="020F0502020204030204" pitchFamily="34" charset="0"/>
                        </a:rPr>
                        <a:t>1.168</a:t>
                      </a:r>
                      <a:endParaRPr sz="2200" b="1"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dirty="0">
                          <a:latin typeface="Calibri" panose="020F0502020204030204" pitchFamily="34" charset="0"/>
                          <a:cs typeface="Calibri" panose="020F0502020204030204" pitchFamily="34" charset="0"/>
                        </a:rPr>
                        <a:t>6.1%</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678775">
                <a:tc>
                  <a:txBody>
                    <a:bodyPr/>
                    <a:lstStyle/>
                    <a:p>
                      <a:pPr marL="0" lvl="0" indent="0" algn="ctr" rtl="0">
                        <a:spcBef>
                          <a:spcPts val="0"/>
                        </a:spcBef>
                        <a:spcAft>
                          <a:spcPts val="0"/>
                        </a:spcAft>
                        <a:buNone/>
                      </a:pPr>
                      <a:r>
                        <a:rPr lang="en-US" sz="2200">
                          <a:latin typeface="Calibri" panose="020F0502020204030204" pitchFamily="34" charset="0"/>
                          <a:cs typeface="Calibri" panose="020F0502020204030204" pitchFamily="34" charset="0"/>
                        </a:rPr>
                        <a:t>100 Ohm</a:t>
                      </a:r>
                      <a:endParaRPr sz="2200">
                        <a:latin typeface="Calibri" panose="020F0502020204030204" pitchFamily="34" charset="0"/>
                        <a:cs typeface="Calibri" panose="020F0502020204030204" pitchFamily="34" charset="0"/>
                      </a:endParaRPr>
                    </a:p>
                    <a:p>
                      <a:pPr marL="0" lvl="0" indent="0" algn="ctr" rtl="0">
                        <a:spcBef>
                          <a:spcPts val="0"/>
                        </a:spcBef>
                        <a:spcAft>
                          <a:spcPts val="0"/>
                        </a:spcAft>
                        <a:buNone/>
                      </a:pP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dirty="0">
                          <a:latin typeface="Calibri" panose="020F0502020204030204" pitchFamily="34" charset="0"/>
                          <a:cs typeface="Calibri" panose="020F0502020204030204" pitchFamily="34" charset="0"/>
                        </a:rPr>
                        <a:t>1.71</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dirty="0">
                          <a:latin typeface="Calibri" panose="020F0502020204030204" pitchFamily="34" charset="0"/>
                          <a:cs typeface="Calibri" panose="020F0502020204030204" pitchFamily="34" charset="0"/>
                        </a:rPr>
                        <a:t>TBD</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dirty="0">
                          <a:latin typeface="Calibri" panose="020F0502020204030204" pitchFamily="34" charset="0"/>
                          <a:cs typeface="Calibri" panose="020F0502020204030204" pitchFamily="34" charset="0"/>
                        </a:rPr>
                        <a:t>TBD</a:t>
                      </a:r>
                      <a:endParaRPr sz="2200" b="1"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dirty="0">
                          <a:latin typeface="Calibri" panose="020F0502020204030204" pitchFamily="34" charset="0"/>
                          <a:cs typeface="Calibri" panose="020F0502020204030204" pitchFamily="34" charset="0"/>
                        </a:rPr>
                        <a:t>TBD</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18125">
                <a:tc>
                  <a:txBody>
                    <a:bodyPr/>
                    <a:lstStyle/>
                    <a:p>
                      <a:pPr marL="0" lvl="0" indent="0" algn="ctr" rtl="0">
                        <a:spcBef>
                          <a:spcPts val="0"/>
                        </a:spcBef>
                        <a:spcAft>
                          <a:spcPts val="0"/>
                        </a:spcAft>
                        <a:buNone/>
                      </a:pPr>
                      <a:r>
                        <a:rPr lang="en-US" sz="2200">
                          <a:latin typeface="Calibri" panose="020F0502020204030204" pitchFamily="34" charset="0"/>
                          <a:cs typeface="Calibri" panose="020F0502020204030204" pitchFamily="34" charset="0"/>
                        </a:rPr>
                        <a:t>25 Ohm</a:t>
                      </a: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a:latin typeface="Calibri" panose="020F0502020204030204" pitchFamily="34" charset="0"/>
                          <a:cs typeface="Calibri" panose="020F0502020204030204" pitchFamily="34" charset="0"/>
                        </a:rPr>
                        <a:t>1.71</a:t>
                      </a: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a:latin typeface="Calibri" panose="020F0502020204030204" pitchFamily="34" charset="0"/>
                          <a:cs typeface="Calibri" panose="020F0502020204030204" pitchFamily="34" charset="0"/>
                        </a:rPr>
                        <a:t>TBD</a:t>
                      </a:r>
                      <a:endParaRPr sz="220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a:latin typeface="Calibri" panose="020F0502020204030204" pitchFamily="34" charset="0"/>
                          <a:cs typeface="Calibri" panose="020F0502020204030204" pitchFamily="34" charset="0"/>
                        </a:rPr>
                        <a:t>TBD</a:t>
                      </a:r>
                      <a:endParaRPr sz="2200" b="1">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200" dirty="0">
                          <a:latin typeface="Calibri" panose="020F0502020204030204" pitchFamily="34" charset="0"/>
                          <a:cs typeface="Calibri" panose="020F0502020204030204" pitchFamily="34" charset="0"/>
                        </a:rPr>
                        <a:t>TBD</a:t>
                      </a:r>
                      <a:endParaRPr sz="2200" dirty="0">
                        <a:latin typeface="Calibri" panose="020F0502020204030204" pitchFamily="34" charset="0"/>
                        <a:cs typeface="Calibri" panose="020F0502020204030204" pitchFamily="34" charset="0"/>
                      </a:endParaRPr>
                    </a:p>
                  </a:txBody>
                  <a:tcPr marL="91425" marR="91425" marT="91425" marB="91425" anchor="ctr">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pic>
        <p:nvPicPr>
          <p:cNvPr id="185" name="Google Shape;185;p31"/>
          <p:cNvPicPr preferRelativeResize="0"/>
          <p:nvPr/>
        </p:nvPicPr>
        <p:blipFill rotWithShape="1">
          <a:blip r:embed="rId4">
            <a:alphaModFix/>
          </a:blip>
          <a:srcRect l="11956" t="36312" r="34111" b="46529"/>
          <a:stretch/>
        </p:blipFill>
        <p:spPr>
          <a:xfrm>
            <a:off x="6413400" y="4307700"/>
            <a:ext cx="2730600" cy="1543824"/>
          </a:xfrm>
          <a:prstGeom prst="rect">
            <a:avLst/>
          </a:prstGeom>
          <a:noFill/>
          <a:ln>
            <a:noFill/>
          </a:ln>
        </p:spPr>
      </p:pic>
      <p:pic>
        <p:nvPicPr>
          <p:cNvPr id="186" name="Google Shape;186;p31"/>
          <p:cNvPicPr preferRelativeResize="0"/>
          <p:nvPr/>
        </p:nvPicPr>
        <p:blipFill>
          <a:blip r:embed="rId5">
            <a:clrChange>
              <a:clrFrom>
                <a:srgbClr val="FFFFFF"/>
              </a:clrFrom>
              <a:clrTo>
                <a:srgbClr val="FFFFFF">
                  <a:alpha val="0"/>
                </a:srgbClr>
              </a:clrTo>
            </a:clrChange>
            <a:alphaModFix/>
          </a:blip>
          <a:stretch>
            <a:fillRect/>
          </a:stretch>
        </p:blipFill>
        <p:spPr>
          <a:xfrm>
            <a:off x="728475" y="4885175"/>
            <a:ext cx="2164000" cy="870062"/>
          </a:xfrm>
          <a:prstGeom prst="rect">
            <a:avLst/>
          </a:prstGeom>
          <a:noFill/>
          <a:ln>
            <a:noFill/>
          </a:ln>
        </p:spPr>
      </p:pic>
      <p:pic>
        <p:nvPicPr>
          <p:cNvPr id="187" name="Google Shape;187;p31"/>
          <p:cNvPicPr preferRelativeResize="0"/>
          <p:nvPr/>
        </p:nvPicPr>
        <p:blipFill>
          <a:blip r:embed="rId6">
            <a:clrChange>
              <a:clrFrom>
                <a:srgbClr val="FFFFFF"/>
              </a:clrFrom>
              <a:clrTo>
                <a:srgbClr val="FFFFFF">
                  <a:alpha val="0"/>
                </a:srgbClr>
              </a:clrTo>
            </a:clrChange>
            <a:alphaModFix/>
          </a:blip>
          <a:stretch>
            <a:fillRect/>
          </a:stretch>
        </p:blipFill>
        <p:spPr>
          <a:xfrm>
            <a:off x="3662363" y="4934438"/>
            <a:ext cx="1819275" cy="771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686248" y="152714"/>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Calibri" panose="020F0502020204030204" pitchFamily="34" charset="0"/>
                <a:cs typeface="Calibri" panose="020F0502020204030204" pitchFamily="34" charset="0"/>
              </a:rPr>
              <a:t>Frequency Sampling</a:t>
            </a:r>
            <a:endParaRPr dirty="0">
              <a:latin typeface="Calibri" panose="020F0502020204030204" pitchFamily="34" charset="0"/>
              <a:cs typeface="Calibri" panose="020F0502020204030204" pitchFamily="34" charset="0"/>
            </a:endParaRPr>
          </a:p>
        </p:txBody>
      </p:sp>
      <p:sp>
        <p:nvSpPr>
          <p:cNvPr id="193" name="Google Shape;193;p32"/>
          <p:cNvSpPr txBox="1">
            <a:spLocks noGrp="1"/>
          </p:cNvSpPr>
          <p:nvPr>
            <p:ph type="body" idx="1"/>
          </p:nvPr>
        </p:nvSpPr>
        <p:spPr>
          <a:xfrm>
            <a:off x="686250" y="1127751"/>
            <a:ext cx="8000700" cy="1500900"/>
          </a:xfrm>
          <a:prstGeom prst="rect">
            <a:avLst/>
          </a:prstGeom>
        </p:spPr>
        <p:txBody>
          <a:bodyPr spcFirstLastPara="1" wrap="square" lIns="91425" tIns="45700" rIns="91425" bIns="45700" anchor="t" anchorCtr="0">
            <a:noAutofit/>
          </a:bodyPr>
          <a:lstStyle/>
          <a:p>
            <a:pPr marL="457200" lvl="0" indent="-419100" algn="l" rtl="0">
              <a:spcBef>
                <a:spcPts val="640"/>
              </a:spcBef>
              <a:spcAft>
                <a:spcPts val="0"/>
              </a:spcAft>
              <a:buSzPts val="3000"/>
              <a:buChar char="•"/>
            </a:pPr>
            <a:r>
              <a:rPr lang="en-US" sz="3000" dirty="0">
                <a:latin typeface="Calibri" panose="020F0502020204030204" pitchFamily="34" charset="0"/>
                <a:cs typeface="Calibri" panose="020F0502020204030204" pitchFamily="34" charset="0"/>
              </a:rPr>
              <a:t>Samples transmitted signal and measures frequency up to 30 </a:t>
            </a:r>
            <a:r>
              <a:rPr lang="en-US" sz="3000" dirty="0" err="1">
                <a:latin typeface="Calibri" panose="020F0502020204030204" pitchFamily="34" charset="0"/>
                <a:cs typeface="Calibri" panose="020F0502020204030204" pitchFamily="34" charset="0"/>
              </a:rPr>
              <a:t>Mhz</a:t>
            </a:r>
            <a:endParaRPr sz="3000" dirty="0">
              <a:latin typeface="Calibri" panose="020F0502020204030204" pitchFamily="34" charset="0"/>
              <a:cs typeface="Calibri" panose="020F0502020204030204" pitchFamily="34" charset="0"/>
            </a:endParaRPr>
          </a:p>
          <a:p>
            <a:pPr marL="0" lvl="0" indent="0" algn="l" rtl="0">
              <a:spcBef>
                <a:spcPts val="640"/>
              </a:spcBef>
              <a:spcAft>
                <a:spcPts val="0"/>
              </a:spcAft>
              <a:buNone/>
            </a:pPr>
            <a:endParaRPr dirty="0"/>
          </a:p>
        </p:txBody>
      </p:sp>
      <p:pic>
        <p:nvPicPr>
          <p:cNvPr id="194" name="Google Shape;194;p32"/>
          <p:cNvPicPr preferRelativeResize="0"/>
          <p:nvPr/>
        </p:nvPicPr>
        <p:blipFill rotWithShape="1">
          <a:blip r:embed="rId3">
            <a:alphaModFix/>
          </a:blip>
          <a:srcRect l="13977" t="34856" r="38705" b="28167"/>
          <a:stretch/>
        </p:blipFill>
        <p:spPr>
          <a:xfrm>
            <a:off x="98150" y="2384425"/>
            <a:ext cx="5111004" cy="2995227"/>
          </a:xfrm>
          <a:prstGeom prst="rect">
            <a:avLst/>
          </a:prstGeom>
          <a:noFill/>
          <a:ln>
            <a:noFill/>
          </a:ln>
        </p:spPr>
      </p:pic>
      <p:pic>
        <p:nvPicPr>
          <p:cNvPr id="195" name="Google Shape;195;p32"/>
          <p:cNvPicPr preferRelativeResize="0"/>
          <p:nvPr/>
        </p:nvPicPr>
        <p:blipFill rotWithShape="1">
          <a:blip r:embed="rId4">
            <a:alphaModFix/>
          </a:blip>
          <a:srcRect l="5596" t="14268" r="8706" b="23773"/>
          <a:stretch/>
        </p:blipFill>
        <p:spPr>
          <a:xfrm>
            <a:off x="5305475" y="2936375"/>
            <a:ext cx="3753530" cy="2035152"/>
          </a:xfrm>
          <a:prstGeom prst="rect">
            <a:avLst/>
          </a:prstGeom>
          <a:noFill/>
          <a:ln>
            <a:noFill/>
          </a:ln>
        </p:spPr>
      </p:pic>
      <p:sp>
        <p:nvSpPr>
          <p:cNvPr id="196" name="Google Shape;196;p32"/>
          <p:cNvSpPr txBox="1"/>
          <p:nvPr/>
        </p:nvSpPr>
        <p:spPr>
          <a:xfrm>
            <a:off x="2310500" y="3560275"/>
            <a:ext cx="6049200" cy="70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3"/>
          <p:cNvSpPr txBox="1">
            <a:spLocks noGrp="1"/>
          </p:cNvSpPr>
          <p:nvPr>
            <p:ph type="title"/>
          </p:nvPr>
        </p:nvSpPr>
        <p:spPr>
          <a:xfrm>
            <a:off x="496200"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800" dirty="0">
                <a:latin typeface="Calibri" panose="020F0502020204030204" pitchFamily="34" charset="0"/>
                <a:cs typeface="Calibri" panose="020F0502020204030204" pitchFamily="34" charset="0"/>
              </a:rPr>
              <a:t>Frequency Sampling Test Cases</a:t>
            </a:r>
            <a:endParaRPr sz="4800" dirty="0">
              <a:latin typeface="Calibri" panose="020F0502020204030204" pitchFamily="34" charset="0"/>
              <a:cs typeface="Calibri" panose="020F0502020204030204" pitchFamily="34" charset="0"/>
            </a:endParaRPr>
          </a:p>
        </p:txBody>
      </p:sp>
      <p:graphicFrame>
        <p:nvGraphicFramePr>
          <p:cNvPr id="202" name="Google Shape;202;p33"/>
          <p:cNvGraphicFramePr/>
          <p:nvPr>
            <p:extLst>
              <p:ext uri="{D42A27DB-BD31-4B8C-83A1-F6EECF244321}">
                <p14:modId xmlns:p14="http://schemas.microsoft.com/office/powerpoint/2010/main" val="1312789198"/>
              </p:ext>
            </p:extLst>
          </p:nvPr>
        </p:nvGraphicFramePr>
        <p:xfrm>
          <a:off x="686250" y="1787425"/>
          <a:ext cx="7620600" cy="3351730"/>
        </p:xfrm>
        <a:graphic>
          <a:graphicData uri="http://schemas.openxmlformats.org/drawingml/2006/table">
            <a:tbl>
              <a:tblPr>
                <a:noFill/>
                <a:tableStyleId>{0DAD4EDA-0E09-43C9-BF29-4B272D34AFA7}</a:tableStyleId>
              </a:tblPr>
              <a:tblGrid>
                <a:gridCol w="1905150">
                  <a:extLst>
                    <a:ext uri="{9D8B030D-6E8A-4147-A177-3AD203B41FA5}">
                      <a16:colId xmlns:a16="http://schemas.microsoft.com/office/drawing/2014/main" val="20000"/>
                    </a:ext>
                  </a:extLst>
                </a:gridCol>
                <a:gridCol w="1905150">
                  <a:extLst>
                    <a:ext uri="{9D8B030D-6E8A-4147-A177-3AD203B41FA5}">
                      <a16:colId xmlns:a16="http://schemas.microsoft.com/office/drawing/2014/main" val="20001"/>
                    </a:ext>
                  </a:extLst>
                </a:gridCol>
                <a:gridCol w="1905150">
                  <a:extLst>
                    <a:ext uri="{9D8B030D-6E8A-4147-A177-3AD203B41FA5}">
                      <a16:colId xmlns:a16="http://schemas.microsoft.com/office/drawing/2014/main" val="20002"/>
                    </a:ext>
                  </a:extLst>
                </a:gridCol>
                <a:gridCol w="1905150">
                  <a:extLst>
                    <a:ext uri="{9D8B030D-6E8A-4147-A177-3AD203B41FA5}">
                      <a16:colId xmlns:a16="http://schemas.microsoft.com/office/drawing/2014/main" val="20003"/>
                    </a:ext>
                  </a:extLst>
                </a:gridCol>
              </a:tblGrid>
              <a:tr h="642500">
                <a:tc>
                  <a:txBody>
                    <a:bodyPr/>
                    <a:lstStyle/>
                    <a:p>
                      <a:pPr marL="0" lvl="0" indent="0" algn="ctr" rtl="0">
                        <a:spcBef>
                          <a:spcPts val="0"/>
                        </a:spcBef>
                        <a:spcAft>
                          <a:spcPts val="0"/>
                        </a:spcAft>
                        <a:buNone/>
                      </a:pPr>
                      <a:r>
                        <a:rPr lang="en-US" sz="2600" b="1" dirty="0">
                          <a:latin typeface="Calibri" panose="020F0502020204030204" pitchFamily="34" charset="0"/>
                          <a:cs typeface="Calibri" panose="020F0502020204030204" pitchFamily="34" charset="0"/>
                        </a:rPr>
                        <a:t>Frequency </a:t>
                      </a:r>
                      <a:endParaRPr sz="2600" b="1" dirty="0">
                        <a:latin typeface="Calibri" panose="020F0502020204030204" pitchFamily="34" charset="0"/>
                        <a:cs typeface="Calibri" panose="020F0502020204030204" pitchFamily="34" charset="0"/>
                      </a:endParaRPr>
                    </a:p>
                    <a:p>
                      <a:pPr marL="0" lvl="0" indent="0" algn="ctr" rtl="0">
                        <a:spcBef>
                          <a:spcPts val="0"/>
                        </a:spcBef>
                        <a:spcAft>
                          <a:spcPts val="0"/>
                        </a:spcAft>
                        <a:buNone/>
                      </a:pPr>
                      <a:r>
                        <a:rPr lang="en-US" sz="2600" b="1" dirty="0">
                          <a:latin typeface="Calibri" panose="020F0502020204030204" pitchFamily="34" charset="0"/>
                          <a:cs typeface="Calibri" panose="020F0502020204030204" pitchFamily="34" charset="0"/>
                        </a:rPr>
                        <a:t>Generated</a:t>
                      </a:r>
                      <a:endParaRPr sz="2600" b="1"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b="1" dirty="0">
                          <a:latin typeface="Calibri" panose="020F0502020204030204" pitchFamily="34" charset="0"/>
                          <a:cs typeface="Calibri" panose="020F0502020204030204" pitchFamily="34" charset="0"/>
                        </a:rPr>
                        <a:t>Waveform Type</a:t>
                      </a:r>
                      <a:endParaRPr sz="2600" b="1"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b="1">
                          <a:latin typeface="Calibri" panose="020F0502020204030204" pitchFamily="34" charset="0"/>
                          <a:cs typeface="Calibri" panose="020F0502020204030204" pitchFamily="34" charset="0"/>
                        </a:rPr>
                        <a:t>Voltage</a:t>
                      </a:r>
                      <a:endParaRPr sz="2600" b="1">
                        <a:latin typeface="Calibri" panose="020F0502020204030204" pitchFamily="34" charset="0"/>
                        <a:cs typeface="Calibri" panose="020F0502020204030204" pitchFamily="34" charset="0"/>
                      </a:endParaRPr>
                    </a:p>
                    <a:p>
                      <a:pPr marL="0" lvl="0" indent="0" algn="ctr" rtl="0">
                        <a:spcBef>
                          <a:spcPts val="0"/>
                        </a:spcBef>
                        <a:spcAft>
                          <a:spcPts val="0"/>
                        </a:spcAft>
                        <a:buNone/>
                      </a:pPr>
                      <a:r>
                        <a:rPr lang="en-US" sz="2600" b="1">
                          <a:latin typeface="Calibri" panose="020F0502020204030204" pitchFamily="34" charset="0"/>
                          <a:cs typeface="Calibri" panose="020F0502020204030204" pitchFamily="34" charset="0"/>
                        </a:rPr>
                        <a:t>(Vpp)</a:t>
                      </a:r>
                      <a:endParaRPr sz="2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b="1">
                          <a:latin typeface="Calibri" panose="020F0502020204030204" pitchFamily="34" charset="0"/>
                          <a:cs typeface="Calibri" panose="020F0502020204030204" pitchFamily="34" charset="0"/>
                        </a:rPr>
                        <a:t>Frequency Sampled</a:t>
                      </a:r>
                      <a:endParaRPr sz="2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94100">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3.622 MHz</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sine </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3.00</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3.622 MHz</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94100">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3.622 MHz</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square</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3.00</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3.622 MHz</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94100">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19.15 MHz</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sine</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4.00</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19.15 MHz</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94100">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19.15 MHz</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square</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a:latin typeface="Calibri" panose="020F0502020204030204" pitchFamily="34" charset="0"/>
                          <a:cs typeface="Calibri" panose="020F0502020204030204" pitchFamily="34" charset="0"/>
                        </a:rPr>
                        <a:t>4.00</a:t>
                      </a:r>
                      <a:endParaRPr sz="2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2600" dirty="0">
                          <a:latin typeface="Calibri" panose="020F0502020204030204" pitchFamily="34" charset="0"/>
                          <a:cs typeface="Calibri" panose="020F0502020204030204" pitchFamily="34" charset="0"/>
                        </a:rPr>
                        <a:t>19.15 MHz</a:t>
                      </a:r>
                      <a:endParaRPr sz="2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4"/>
          <p:cNvSpPr txBox="1">
            <a:spLocks noGrp="1"/>
          </p:cNvSpPr>
          <p:nvPr>
            <p:ph type="title"/>
          </p:nvPr>
        </p:nvSpPr>
        <p:spPr>
          <a:xfrm>
            <a:off x="686248" y="-121611"/>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Stepper Motor Subsystem</a:t>
            </a:r>
            <a:endParaRPr/>
          </a:p>
        </p:txBody>
      </p:sp>
      <p:sp>
        <p:nvSpPr>
          <p:cNvPr id="208" name="Google Shape;208;p34"/>
          <p:cNvSpPr txBox="1"/>
          <p:nvPr/>
        </p:nvSpPr>
        <p:spPr>
          <a:xfrm>
            <a:off x="155700" y="688900"/>
            <a:ext cx="8832600" cy="2550600"/>
          </a:xfrm>
          <a:prstGeom prst="rect">
            <a:avLst/>
          </a:prstGeom>
          <a:noFill/>
          <a:ln>
            <a:noFill/>
          </a:ln>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sz="3600" b="1" dirty="0">
                <a:solidFill>
                  <a:schemeClr val="dk1"/>
                </a:solidFill>
                <a:latin typeface="Calibri" panose="020F0502020204030204" pitchFamily="34" charset="0"/>
                <a:ea typeface="Carme"/>
                <a:cs typeface="Calibri" panose="020F0502020204030204" pitchFamily="34" charset="0"/>
                <a:sym typeface="Carme"/>
              </a:rPr>
              <a:t>Test Procedure:</a:t>
            </a:r>
            <a:endParaRPr sz="3600" b="1" dirty="0">
              <a:solidFill>
                <a:schemeClr val="dk1"/>
              </a:solidFill>
              <a:latin typeface="Calibri" panose="020F0502020204030204" pitchFamily="34" charset="0"/>
              <a:ea typeface="Carme"/>
              <a:cs typeface="Calibri" panose="020F0502020204030204" pitchFamily="34" charset="0"/>
              <a:sym typeface="Carme"/>
            </a:endParaRPr>
          </a:p>
          <a:p>
            <a:pPr marL="508000" lvl="0" indent="-457200" algn="l" rtl="0">
              <a:spcBef>
                <a:spcPts val="640"/>
              </a:spcBef>
              <a:spcAft>
                <a:spcPts val="0"/>
              </a:spcAft>
              <a:buClr>
                <a:schemeClr val="dk1"/>
              </a:buClr>
              <a:buSzPts val="2800"/>
              <a:buFont typeface="Wingdings" panose="05000000000000000000" pitchFamily="2" charset="2"/>
              <a:buChar char="ü"/>
            </a:pPr>
            <a:r>
              <a:rPr lang="en-US" sz="2800" dirty="0">
                <a:solidFill>
                  <a:schemeClr val="dk1"/>
                </a:solidFill>
                <a:latin typeface="Calibri" panose="020F0502020204030204" pitchFamily="34" charset="0"/>
                <a:ea typeface="Carme"/>
                <a:cs typeface="Calibri" panose="020F0502020204030204" pitchFamily="34" charset="0"/>
                <a:sym typeface="Carme"/>
              </a:rPr>
              <a:t>Rotate motor </a:t>
            </a:r>
            <a:r>
              <a:rPr lang="en-US" sz="2800" i="1" dirty="0">
                <a:solidFill>
                  <a:schemeClr val="dk1"/>
                </a:solidFill>
                <a:latin typeface="Calibri" panose="020F0502020204030204" pitchFamily="34" charset="0"/>
                <a:ea typeface="Carme"/>
                <a:cs typeface="Calibri" panose="020F0502020204030204" pitchFamily="34" charset="0"/>
                <a:sym typeface="Carme"/>
              </a:rPr>
              <a:t>without </a:t>
            </a:r>
            <a:r>
              <a:rPr lang="en-US" sz="2800" dirty="0">
                <a:solidFill>
                  <a:schemeClr val="dk1"/>
                </a:solidFill>
                <a:latin typeface="Calibri" panose="020F0502020204030204" pitchFamily="34" charset="0"/>
                <a:ea typeface="Carme"/>
                <a:cs typeface="Calibri" panose="020F0502020204030204" pitchFamily="34" charset="0"/>
                <a:sym typeface="Carme"/>
              </a:rPr>
              <a:t>connection to components</a:t>
            </a:r>
            <a:endParaRPr sz="2800" dirty="0">
              <a:solidFill>
                <a:schemeClr val="dk1"/>
              </a:solidFill>
              <a:latin typeface="Calibri" panose="020F0502020204030204" pitchFamily="34" charset="0"/>
              <a:ea typeface="Carme"/>
              <a:cs typeface="Calibri" panose="020F0502020204030204" pitchFamily="34" charset="0"/>
              <a:sym typeface="Carme"/>
            </a:endParaRPr>
          </a:p>
          <a:p>
            <a:pPr marL="508000" lvl="0" indent="-457200" algn="l" rtl="0">
              <a:spcBef>
                <a:spcPts val="0"/>
              </a:spcBef>
              <a:spcAft>
                <a:spcPts val="0"/>
              </a:spcAft>
              <a:buClr>
                <a:schemeClr val="dk1"/>
              </a:buClr>
              <a:buSzPts val="2800"/>
              <a:buFont typeface="Wingdings" panose="05000000000000000000" pitchFamily="2" charset="2"/>
              <a:buChar char="ü"/>
            </a:pPr>
            <a:r>
              <a:rPr lang="en-US" sz="2800" dirty="0">
                <a:solidFill>
                  <a:schemeClr val="dk1"/>
                </a:solidFill>
                <a:latin typeface="Calibri" panose="020F0502020204030204" pitchFamily="34" charset="0"/>
                <a:ea typeface="Carme"/>
                <a:cs typeface="Calibri" panose="020F0502020204030204" pitchFamily="34" charset="0"/>
                <a:sym typeface="Carme"/>
              </a:rPr>
              <a:t>Rotate motor </a:t>
            </a:r>
            <a:r>
              <a:rPr lang="en-US" sz="2800" i="1" dirty="0">
                <a:solidFill>
                  <a:schemeClr val="dk1"/>
                </a:solidFill>
                <a:latin typeface="Calibri" panose="020F0502020204030204" pitchFamily="34" charset="0"/>
                <a:ea typeface="Carme"/>
                <a:cs typeface="Calibri" panose="020F0502020204030204" pitchFamily="34" charset="0"/>
                <a:sym typeface="Carme"/>
              </a:rPr>
              <a:t>with </a:t>
            </a:r>
            <a:r>
              <a:rPr lang="en-US" sz="2800" dirty="0">
                <a:solidFill>
                  <a:schemeClr val="dk1"/>
                </a:solidFill>
                <a:latin typeface="Calibri" panose="020F0502020204030204" pitchFamily="34" charset="0"/>
                <a:ea typeface="Carme"/>
                <a:cs typeface="Calibri" panose="020F0502020204030204" pitchFamily="34" charset="0"/>
                <a:sym typeface="Carme"/>
              </a:rPr>
              <a:t>connection to components</a:t>
            </a:r>
            <a:endParaRPr sz="2800" dirty="0">
              <a:solidFill>
                <a:schemeClr val="dk1"/>
              </a:solidFill>
              <a:latin typeface="Calibri" panose="020F0502020204030204" pitchFamily="34" charset="0"/>
              <a:ea typeface="Carme"/>
              <a:cs typeface="Calibri" panose="020F0502020204030204" pitchFamily="34" charset="0"/>
              <a:sym typeface="Carme"/>
            </a:endParaRPr>
          </a:p>
          <a:p>
            <a:pPr marL="508000" lvl="0" indent="-457200" algn="l" rtl="0">
              <a:spcBef>
                <a:spcPts val="0"/>
              </a:spcBef>
              <a:spcAft>
                <a:spcPts val="0"/>
              </a:spcAft>
              <a:buClr>
                <a:schemeClr val="dk1"/>
              </a:buClr>
              <a:buSzPts val="2800"/>
              <a:buFont typeface="Wingdings" panose="05000000000000000000" pitchFamily="2" charset="2"/>
              <a:buChar char="q"/>
            </a:pPr>
            <a:r>
              <a:rPr lang="en-US" sz="2800" dirty="0">
                <a:solidFill>
                  <a:schemeClr val="dk1"/>
                </a:solidFill>
                <a:latin typeface="Calibri" panose="020F0502020204030204" pitchFamily="34" charset="0"/>
                <a:ea typeface="Carme"/>
                <a:cs typeface="Calibri" panose="020F0502020204030204" pitchFamily="34" charset="0"/>
                <a:sym typeface="Carme"/>
              </a:rPr>
              <a:t>Check final position of variable components against anticipated</a:t>
            </a:r>
            <a:endParaRPr sz="2800" dirty="0">
              <a:solidFill>
                <a:schemeClr val="dk1"/>
              </a:solidFill>
              <a:latin typeface="Calibri" panose="020F0502020204030204" pitchFamily="34" charset="0"/>
              <a:ea typeface="Carme"/>
              <a:cs typeface="Calibri" panose="020F0502020204030204" pitchFamily="34" charset="0"/>
              <a:sym typeface="Carme"/>
            </a:endParaRPr>
          </a:p>
          <a:p>
            <a:pPr marL="0" lvl="0" indent="0" algn="l" rtl="0">
              <a:spcBef>
                <a:spcPts val="0"/>
              </a:spcBef>
              <a:spcAft>
                <a:spcPts val="0"/>
              </a:spcAft>
              <a:buNone/>
            </a:pPr>
            <a:endParaRPr sz="2400" dirty="0"/>
          </a:p>
        </p:txBody>
      </p:sp>
      <p:pic>
        <p:nvPicPr>
          <p:cNvPr id="209" name="Google Shape;209;p34"/>
          <p:cNvPicPr preferRelativeResize="0"/>
          <p:nvPr/>
        </p:nvPicPr>
        <p:blipFill>
          <a:blip r:embed="rId3">
            <a:alphaModFix/>
          </a:blip>
          <a:stretch>
            <a:fillRect/>
          </a:stretch>
        </p:blipFill>
        <p:spPr>
          <a:xfrm>
            <a:off x="2185400" y="3313475"/>
            <a:ext cx="4773200" cy="2550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510300" y="0"/>
            <a:ext cx="8123400" cy="8892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Calibri"/>
              <a:buNone/>
            </a:pPr>
            <a:r>
              <a:rPr lang="en-US" sz="4800" b="1" i="0" u="none" strike="noStrike" cap="none" dirty="0">
                <a:solidFill>
                  <a:schemeClr val="dk2"/>
                </a:solidFill>
                <a:latin typeface="Calibri"/>
                <a:ea typeface="Calibri"/>
                <a:cs typeface="Calibri"/>
                <a:sym typeface="Calibri"/>
              </a:rPr>
              <a:t>Team Members</a:t>
            </a:r>
            <a:endParaRPr sz="4800" b="1" i="0" u="none" strike="noStrike" cap="none" dirty="0">
              <a:solidFill>
                <a:schemeClr val="dk2"/>
              </a:solidFill>
              <a:latin typeface="Calibri"/>
              <a:ea typeface="Calibri"/>
              <a:cs typeface="Calibri"/>
              <a:sym typeface="Calibri"/>
            </a:endParaRPr>
          </a:p>
        </p:txBody>
      </p:sp>
      <p:sp>
        <p:nvSpPr>
          <p:cNvPr id="76" name="Google Shape;76;p17"/>
          <p:cNvSpPr txBox="1"/>
          <p:nvPr/>
        </p:nvSpPr>
        <p:spPr>
          <a:xfrm>
            <a:off x="2312800" y="4199625"/>
            <a:ext cx="2038800" cy="494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1600"/>
              </a:spcAft>
              <a:buClr>
                <a:schemeClr val="dk1"/>
              </a:buClr>
              <a:buSzPts val="2200"/>
              <a:buFont typeface="Arial"/>
              <a:buNone/>
            </a:pPr>
            <a:r>
              <a:rPr lang="en-US" sz="2400" b="0" i="0">
                <a:solidFill>
                  <a:schemeClr val="dk1"/>
                </a:solidFill>
                <a:latin typeface="Calibri"/>
                <a:ea typeface="Calibri"/>
                <a:cs typeface="Calibri"/>
                <a:sym typeface="Calibri"/>
              </a:rPr>
              <a:t>Jonah Stevens</a:t>
            </a:r>
            <a:endParaRPr sz="2400" b="0" i="0">
              <a:solidFill>
                <a:schemeClr val="dk1"/>
              </a:solidFill>
              <a:latin typeface="Arial"/>
              <a:ea typeface="Arial"/>
              <a:cs typeface="Arial"/>
              <a:sym typeface="Arial"/>
            </a:endParaRPr>
          </a:p>
        </p:txBody>
      </p:sp>
      <p:pic>
        <p:nvPicPr>
          <p:cNvPr id="77" name="Google Shape;77;p17"/>
          <p:cNvPicPr preferRelativeResize="0"/>
          <p:nvPr/>
        </p:nvPicPr>
        <p:blipFill rotWithShape="1">
          <a:blip r:embed="rId3">
            <a:alphaModFix/>
          </a:blip>
          <a:srcRect t="20769" b="7832"/>
          <a:stretch/>
        </p:blipFill>
        <p:spPr>
          <a:xfrm>
            <a:off x="2312799" y="1610301"/>
            <a:ext cx="2038800" cy="2589301"/>
          </a:xfrm>
          <a:prstGeom prst="rect">
            <a:avLst/>
          </a:prstGeom>
          <a:noFill/>
          <a:ln w="19050" cap="flat" cmpd="sng">
            <a:solidFill>
              <a:srgbClr val="990000"/>
            </a:solidFill>
            <a:prstDash val="solid"/>
            <a:round/>
            <a:headEnd type="none" w="sm" len="sm"/>
            <a:tailEnd type="none" w="sm" len="sm"/>
          </a:ln>
        </p:spPr>
      </p:pic>
      <p:pic>
        <p:nvPicPr>
          <p:cNvPr id="78" name="Google Shape;78;p17"/>
          <p:cNvPicPr preferRelativeResize="0"/>
          <p:nvPr/>
        </p:nvPicPr>
        <p:blipFill rotWithShape="1">
          <a:blip r:embed="rId4">
            <a:alphaModFix/>
          </a:blip>
          <a:srcRect t="15333"/>
          <a:stretch/>
        </p:blipFill>
        <p:spPr>
          <a:xfrm>
            <a:off x="4617663" y="1610360"/>
            <a:ext cx="2038799" cy="2589225"/>
          </a:xfrm>
          <a:prstGeom prst="rect">
            <a:avLst/>
          </a:prstGeom>
          <a:noFill/>
          <a:ln w="19050" cap="flat" cmpd="sng">
            <a:solidFill>
              <a:srgbClr val="990000"/>
            </a:solidFill>
            <a:prstDash val="solid"/>
            <a:round/>
            <a:headEnd type="none" w="sm" len="sm"/>
            <a:tailEnd type="none" w="sm" len="sm"/>
          </a:ln>
        </p:spPr>
      </p:pic>
      <p:sp>
        <p:nvSpPr>
          <p:cNvPr id="79" name="Google Shape;79;p17"/>
          <p:cNvSpPr txBox="1"/>
          <p:nvPr/>
        </p:nvSpPr>
        <p:spPr>
          <a:xfrm>
            <a:off x="6924001" y="4648699"/>
            <a:ext cx="1965300" cy="8892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dk2"/>
              </a:buClr>
              <a:buSzPts val="1200"/>
              <a:buFont typeface="Calibri"/>
              <a:buNone/>
            </a:pPr>
            <a:r>
              <a:rPr lang="en-US" sz="1800">
                <a:solidFill>
                  <a:schemeClr val="dk2"/>
                </a:solidFill>
                <a:latin typeface="Calibri"/>
                <a:ea typeface="Calibri"/>
                <a:cs typeface="Calibri"/>
                <a:sym typeface="Calibri"/>
              </a:rPr>
              <a:t>   Electrical Engineering</a:t>
            </a:r>
            <a:endParaRPr sz="1800">
              <a:solidFill>
                <a:schemeClr val="dk2"/>
              </a:solidFill>
              <a:latin typeface="Calibri"/>
              <a:ea typeface="Calibri"/>
              <a:cs typeface="Calibri"/>
              <a:sym typeface="Calibri"/>
            </a:endParaRPr>
          </a:p>
        </p:txBody>
      </p:sp>
      <p:sp>
        <p:nvSpPr>
          <p:cNvPr id="80" name="Google Shape;80;p17"/>
          <p:cNvSpPr txBox="1"/>
          <p:nvPr/>
        </p:nvSpPr>
        <p:spPr>
          <a:xfrm>
            <a:off x="4706100" y="4648699"/>
            <a:ext cx="1965300" cy="8892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chemeClr val="dk2"/>
              </a:buClr>
              <a:buSzPts val="1200"/>
              <a:buFont typeface="Calibri"/>
              <a:buNone/>
            </a:pPr>
            <a:r>
              <a:rPr lang="en-US" sz="1800">
                <a:solidFill>
                  <a:schemeClr val="dk2"/>
                </a:solidFill>
                <a:latin typeface="Calibri"/>
                <a:ea typeface="Calibri"/>
                <a:cs typeface="Calibri"/>
                <a:sym typeface="Calibri"/>
              </a:rPr>
              <a:t>  Electrical Engineering</a:t>
            </a:r>
            <a:endParaRPr sz="1800">
              <a:solidFill>
                <a:schemeClr val="dk2"/>
              </a:solidFill>
              <a:latin typeface="Calibri"/>
              <a:ea typeface="Calibri"/>
              <a:cs typeface="Calibri"/>
              <a:sym typeface="Calibri"/>
            </a:endParaRPr>
          </a:p>
          <a:p>
            <a:pPr marL="0" marR="0" lvl="0" indent="0" algn="ctr" rtl="0">
              <a:lnSpc>
                <a:spcPct val="115000"/>
              </a:lnSpc>
              <a:spcBef>
                <a:spcPts val="0"/>
              </a:spcBef>
              <a:spcAft>
                <a:spcPts val="0"/>
              </a:spcAft>
              <a:buClr>
                <a:schemeClr val="dk2"/>
              </a:buClr>
              <a:buSzPts val="1200"/>
              <a:buFont typeface="Calibri"/>
              <a:buNone/>
            </a:pPr>
            <a:endParaRPr sz="1800">
              <a:solidFill>
                <a:schemeClr val="dk2"/>
              </a:solidFill>
              <a:latin typeface="Calibri"/>
              <a:ea typeface="Calibri"/>
              <a:cs typeface="Calibri"/>
              <a:sym typeface="Calibri"/>
            </a:endParaRPr>
          </a:p>
          <a:p>
            <a:pPr marL="0" marR="0" lvl="0" indent="0" algn="ctr" rtl="0">
              <a:lnSpc>
                <a:spcPct val="115000"/>
              </a:lnSpc>
              <a:spcBef>
                <a:spcPts val="1600"/>
              </a:spcBef>
              <a:spcAft>
                <a:spcPts val="1600"/>
              </a:spcAft>
              <a:buClr>
                <a:schemeClr val="dk1"/>
              </a:buClr>
              <a:buSzPts val="1200"/>
              <a:buFont typeface="Calibri"/>
              <a:buNone/>
            </a:pPr>
            <a:endParaRPr sz="1200" b="1">
              <a:solidFill>
                <a:schemeClr val="dk2"/>
              </a:solidFill>
              <a:latin typeface="Calibri"/>
              <a:ea typeface="Calibri"/>
              <a:cs typeface="Calibri"/>
              <a:sym typeface="Calibri"/>
            </a:endParaRPr>
          </a:p>
        </p:txBody>
      </p:sp>
      <p:sp>
        <p:nvSpPr>
          <p:cNvPr id="81" name="Google Shape;81;p17"/>
          <p:cNvSpPr txBox="1"/>
          <p:nvPr/>
        </p:nvSpPr>
        <p:spPr>
          <a:xfrm>
            <a:off x="2486250" y="4648699"/>
            <a:ext cx="1965300" cy="9516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chemeClr val="dk2"/>
              </a:buClr>
              <a:buSzPts val="1200"/>
              <a:buFont typeface="Calibri"/>
              <a:buNone/>
            </a:pPr>
            <a:r>
              <a:rPr lang="en-US" sz="1800" dirty="0">
                <a:solidFill>
                  <a:schemeClr val="dk2"/>
                </a:solidFill>
                <a:latin typeface="Calibri"/>
                <a:ea typeface="Calibri"/>
                <a:cs typeface="Calibri"/>
                <a:sym typeface="Calibri"/>
              </a:rPr>
              <a:t>Electrical Engineering</a:t>
            </a:r>
            <a:endParaRPr sz="1800" dirty="0">
              <a:solidFill>
                <a:schemeClr val="dk2"/>
              </a:solidFill>
              <a:latin typeface="Calibri"/>
              <a:ea typeface="Calibri"/>
              <a:cs typeface="Calibri"/>
              <a:sym typeface="Calibri"/>
            </a:endParaRPr>
          </a:p>
          <a:p>
            <a:pPr marL="0" marR="0" lvl="0" indent="0" algn="ctr" rtl="0">
              <a:lnSpc>
                <a:spcPct val="115000"/>
              </a:lnSpc>
              <a:spcBef>
                <a:spcPts val="1600"/>
              </a:spcBef>
              <a:spcAft>
                <a:spcPts val="1600"/>
              </a:spcAft>
              <a:buClr>
                <a:schemeClr val="dk1"/>
              </a:buClr>
              <a:buSzPts val="1200"/>
              <a:buFont typeface="Calibri"/>
              <a:buNone/>
            </a:pPr>
            <a:endParaRPr sz="1200" b="1" dirty="0">
              <a:solidFill>
                <a:schemeClr val="dk2"/>
              </a:solidFill>
              <a:latin typeface="Calibri"/>
              <a:ea typeface="Calibri"/>
              <a:cs typeface="Calibri"/>
              <a:sym typeface="Calibri"/>
            </a:endParaRPr>
          </a:p>
        </p:txBody>
      </p:sp>
      <p:pic>
        <p:nvPicPr>
          <p:cNvPr id="82" name="Google Shape;82;p17"/>
          <p:cNvPicPr preferRelativeResize="0"/>
          <p:nvPr/>
        </p:nvPicPr>
        <p:blipFill rotWithShape="1">
          <a:blip r:embed="rId5">
            <a:alphaModFix/>
          </a:blip>
          <a:srcRect l="8255" t="25373" r="6376"/>
          <a:stretch/>
        </p:blipFill>
        <p:spPr>
          <a:xfrm>
            <a:off x="6922525" y="1616457"/>
            <a:ext cx="1965301" cy="2576981"/>
          </a:xfrm>
          <a:prstGeom prst="rect">
            <a:avLst/>
          </a:prstGeom>
          <a:noFill/>
          <a:ln w="19050" cap="flat" cmpd="sng">
            <a:solidFill>
              <a:srgbClr val="990000"/>
            </a:solidFill>
            <a:prstDash val="solid"/>
            <a:round/>
            <a:headEnd type="none" w="sm" len="sm"/>
            <a:tailEnd type="none" w="sm" len="sm"/>
          </a:ln>
        </p:spPr>
      </p:pic>
      <p:sp>
        <p:nvSpPr>
          <p:cNvPr id="83" name="Google Shape;83;p17"/>
          <p:cNvSpPr txBox="1"/>
          <p:nvPr/>
        </p:nvSpPr>
        <p:spPr>
          <a:xfrm>
            <a:off x="112050" y="4648700"/>
            <a:ext cx="1965300" cy="12240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Clr>
                <a:schemeClr val="dk2"/>
              </a:buClr>
              <a:buSzPts val="1200"/>
              <a:buFont typeface="Calibri"/>
              <a:buNone/>
            </a:pPr>
            <a:r>
              <a:rPr lang="en-US" sz="1800">
                <a:solidFill>
                  <a:schemeClr val="dk2"/>
                </a:solidFill>
                <a:latin typeface="Calibri"/>
                <a:ea typeface="Calibri"/>
                <a:cs typeface="Calibri"/>
                <a:sym typeface="Calibri"/>
              </a:rPr>
              <a:t>Electrical Engineering</a:t>
            </a:r>
            <a:endParaRPr sz="1800">
              <a:solidFill>
                <a:schemeClr val="dk2"/>
              </a:solidFill>
              <a:latin typeface="Calibri"/>
              <a:ea typeface="Calibri"/>
              <a:cs typeface="Calibri"/>
              <a:sym typeface="Calibri"/>
            </a:endParaRPr>
          </a:p>
          <a:p>
            <a:pPr marL="0" marR="0" lvl="0" indent="0" algn="ctr" rtl="0">
              <a:lnSpc>
                <a:spcPct val="115000"/>
              </a:lnSpc>
              <a:spcBef>
                <a:spcPts val="1600"/>
              </a:spcBef>
              <a:spcAft>
                <a:spcPts val="1600"/>
              </a:spcAft>
              <a:buClr>
                <a:schemeClr val="dk2"/>
              </a:buClr>
              <a:buSzPts val="1200"/>
              <a:buFont typeface="Calibri"/>
              <a:buNone/>
            </a:pPr>
            <a:r>
              <a:rPr lang="en-US" sz="1800" b="1">
                <a:solidFill>
                  <a:schemeClr val="dk2"/>
                </a:solidFill>
                <a:latin typeface="Calibri"/>
                <a:ea typeface="Calibri"/>
                <a:cs typeface="Calibri"/>
                <a:sym typeface="Calibri"/>
              </a:rPr>
              <a:t>Team Lead</a:t>
            </a:r>
            <a:endParaRPr sz="1800" b="1">
              <a:solidFill>
                <a:schemeClr val="dk2"/>
              </a:solidFill>
              <a:latin typeface="Calibri"/>
              <a:ea typeface="Calibri"/>
              <a:cs typeface="Calibri"/>
              <a:sym typeface="Calibri"/>
            </a:endParaRPr>
          </a:p>
        </p:txBody>
      </p:sp>
      <p:pic>
        <p:nvPicPr>
          <p:cNvPr id="84" name="Google Shape;84;p17"/>
          <p:cNvPicPr preferRelativeResize="0"/>
          <p:nvPr/>
        </p:nvPicPr>
        <p:blipFill rotWithShape="1">
          <a:blip r:embed="rId6">
            <a:alphaModFix/>
          </a:blip>
          <a:srcRect l="9789" t="26346" r="14083" b="3151"/>
          <a:stretch/>
        </p:blipFill>
        <p:spPr>
          <a:xfrm>
            <a:off x="213450" y="1610288"/>
            <a:ext cx="1863902" cy="2589313"/>
          </a:xfrm>
          <a:prstGeom prst="rect">
            <a:avLst/>
          </a:prstGeom>
          <a:noFill/>
          <a:ln w="19050" cap="flat" cmpd="sng">
            <a:solidFill>
              <a:srgbClr val="980000"/>
            </a:solidFill>
            <a:prstDash val="solid"/>
            <a:round/>
            <a:headEnd type="none" w="sm" len="sm"/>
            <a:tailEnd type="none" w="sm" len="sm"/>
          </a:ln>
        </p:spPr>
      </p:pic>
      <p:sp>
        <p:nvSpPr>
          <p:cNvPr id="85" name="Google Shape;85;p17"/>
          <p:cNvSpPr txBox="1"/>
          <p:nvPr/>
        </p:nvSpPr>
        <p:spPr>
          <a:xfrm>
            <a:off x="-68000" y="4199627"/>
            <a:ext cx="2380800" cy="494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1600"/>
              </a:spcAft>
              <a:buClr>
                <a:schemeClr val="dk1"/>
              </a:buClr>
              <a:buSzPts val="2200"/>
              <a:buFont typeface="Arial"/>
              <a:buNone/>
            </a:pPr>
            <a:r>
              <a:rPr lang="en-US" sz="2400" b="0" i="0">
                <a:solidFill>
                  <a:schemeClr val="dk1"/>
                </a:solidFill>
                <a:latin typeface="Calibri"/>
                <a:ea typeface="Calibri"/>
                <a:cs typeface="Calibri"/>
                <a:sym typeface="Calibri"/>
              </a:rPr>
              <a:t>Preston Peranich</a:t>
            </a:r>
            <a:endParaRPr sz="2400" b="0" i="0">
              <a:solidFill>
                <a:schemeClr val="dk1"/>
              </a:solidFill>
              <a:latin typeface="Calibri"/>
              <a:ea typeface="Calibri"/>
              <a:cs typeface="Calibri"/>
              <a:sym typeface="Calibri"/>
            </a:endParaRPr>
          </a:p>
        </p:txBody>
      </p:sp>
      <p:sp>
        <p:nvSpPr>
          <p:cNvPr id="86" name="Google Shape;86;p17"/>
          <p:cNvSpPr txBox="1"/>
          <p:nvPr/>
        </p:nvSpPr>
        <p:spPr>
          <a:xfrm>
            <a:off x="4680493" y="4199624"/>
            <a:ext cx="1863900" cy="494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1600"/>
              </a:spcAft>
              <a:buClr>
                <a:schemeClr val="dk1"/>
              </a:buClr>
              <a:buSzPts val="2200"/>
              <a:buFont typeface="Arial"/>
              <a:buNone/>
            </a:pPr>
            <a:r>
              <a:rPr lang="en-US" sz="2400" i="0">
                <a:solidFill>
                  <a:schemeClr val="dk1"/>
                </a:solidFill>
                <a:latin typeface="Calibri"/>
                <a:ea typeface="Calibri"/>
                <a:cs typeface="Calibri"/>
                <a:sym typeface="Calibri"/>
              </a:rPr>
              <a:t>Haley Knable</a:t>
            </a:r>
            <a:endParaRPr sz="2400" i="0">
              <a:solidFill>
                <a:schemeClr val="dk1"/>
              </a:solidFill>
              <a:latin typeface="Calibri"/>
              <a:ea typeface="Calibri"/>
              <a:cs typeface="Calibri"/>
              <a:sym typeface="Calibri"/>
            </a:endParaRPr>
          </a:p>
        </p:txBody>
      </p:sp>
      <p:sp>
        <p:nvSpPr>
          <p:cNvPr id="87" name="Google Shape;87;p17"/>
          <p:cNvSpPr txBox="1"/>
          <p:nvPr/>
        </p:nvSpPr>
        <p:spPr>
          <a:xfrm>
            <a:off x="6925950" y="4199625"/>
            <a:ext cx="1965300" cy="4941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1600"/>
              </a:spcAft>
              <a:buClr>
                <a:schemeClr val="dk1"/>
              </a:buClr>
              <a:buSzPts val="2200"/>
              <a:buFont typeface="Arial"/>
              <a:buNone/>
            </a:pPr>
            <a:r>
              <a:rPr lang="en-US" sz="2400" i="0">
                <a:solidFill>
                  <a:schemeClr val="dk1"/>
                </a:solidFill>
                <a:latin typeface="Calibri"/>
                <a:ea typeface="Calibri"/>
                <a:cs typeface="Calibri"/>
                <a:sym typeface="Calibri"/>
              </a:rPr>
              <a:t>Noah Ihediwa</a:t>
            </a:r>
            <a:endParaRPr sz="2400" i="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5"/>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800" dirty="0">
                <a:latin typeface="Calibri" panose="020F0502020204030204" pitchFamily="34" charset="0"/>
                <a:cs typeface="Calibri" panose="020F0502020204030204" pitchFamily="34" charset="0"/>
              </a:rPr>
              <a:t>Impedance Matching Code</a:t>
            </a:r>
            <a:endParaRPr sz="4800" dirty="0">
              <a:latin typeface="Calibri" panose="020F0502020204030204" pitchFamily="34" charset="0"/>
              <a:cs typeface="Calibri" panose="020F0502020204030204" pitchFamily="34" charset="0"/>
            </a:endParaRPr>
          </a:p>
        </p:txBody>
      </p:sp>
      <p:sp>
        <p:nvSpPr>
          <p:cNvPr id="215" name="Google Shape;215;p35"/>
          <p:cNvSpPr txBox="1">
            <a:spLocks noGrp="1"/>
          </p:cNvSpPr>
          <p:nvPr>
            <p:ph type="body" idx="1"/>
          </p:nvPr>
        </p:nvSpPr>
        <p:spPr>
          <a:xfrm>
            <a:off x="148500" y="1310650"/>
            <a:ext cx="8847000" cy="46596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dirty="0">
                <a:latin typeface="Calibri" panose="020F0502020204030204" pitchFamily="34" charset="0"/>
                <a:cs typeface="Calibri" panose="020F0502020204030204" pitchFamily="34" charset="0"/>
              </a:rPr>
              <a:t>Code that will calculate tuning network values </a:t>
            </a:r>
            <a:endParaRPr dirty="0">
              <a:latin typeface="Calibri" panose="020F0502020204030204" pitchFamily="34" charset="0"/>
              <a:cs typeface="Calibri" panose="020F0502020204030204" pitchFamily="34" charset="0"/>
            </a:endParaRPr>
          </a:p>
          <a:p>
            <a:pPr marL="0" lvl="0" indent="0" algn="l" rtl="0">
              <a:spcBef>
                <a:spcPts val="640"/>
              </a:spcBef>
              <a:spcAft>
                <a:spcPts val="0"/>
              </a:spcAft>
              <a:buNone/>
            </a:pPr>
            <a:r>
              <a:rPr lang="en-US" b="1" dirty="0">
                <a:latin typeface="Calibri" panose="020F0502020204030204" pitchFamily="34" charset="0"/>
                <a:cs typeface="Calibri" panose="020F0502020204030204" pitchFamily="34" charset="0"/>
              </a:rPr>
              <a:t>Test Procedure:</a:t>
            </a:r>
            <a:endParaRPr b="1" dirty="0">
              <a:latin typeface="Calibri" panose="020F0502020204030204" pitchFamily="34" charset="0"/>
              <a:cs typeface="Calibri" panose="020F0502020204030204" pitchFamily="34" charset="0"/>
            </a:endParaRPr>
          </a:p>
          <a:p>
            <a:pPr lvl="0" indent="-457200" algn="l" rtl="0">
              <a:spcBef>
                <a:spcPts val="640"/>
              </a:spcBef>
              <a:spcAft>
                <a:spcPts val="0"/>
              </a:spcAft>
              <a:buFont typeface="Wingdings" panose="05000000000000000000" pitchFamily="2" charset="2"/>
              <a:buChar char="ü"/>
            </a:pPr>
            <a:r>
              <a:rPr lang="en-US" dirty="0">
                <a:latin typeface="Calibri" panose="020F0502020204030204" pitchFamily="34" charset="0"/>
                <a:cs typeface="Calibri" panose="020F0502020204030204" pitchFamily="34" charset="0"/>
              </a:rPr>
              <a:t>Input dummy reflection coefficients to verify algorithm calculations</a:t>
            </a:r>
            <a:endParaRPr dirty="0">
              <a:latin typeface="Calibri" panose="020F0502020204030204" pitchFamily="34" charset="0"/>
              <a:cs typeface="Calibri" panose="020F0502020204030204" pitchFamily="34" charset="0"/>
            </a:endParaRPr>
          </a:p>
          <a:p>
            <a:pPr lvl="0" indent="-457200" algn="l" rtl="0">
              <a:spcBef>
                <a:spcPts val="640"/>
              </a:spcBef>
              <a:spcAft>
                <a:spcPts val="0"/>
              </a:spcAft>
              <a:buFont typeface="Wingdings" panose="05000000000000000000" pitchFamily="2" charset="2"/>
              <a:buChar char="q"/>
            </a:pPr>
            <a:r>
              <a:rPr lang="en-US" dirty="0">
                <a:latin typeface="Calibri" panose="020F0502020204030204" pitchFamily="34" charset="0"/>
                <a:cs typeface="Calibri" panose="020F0502020204030204" pitchFamily="34" charset="0"/>
              </a:rPr>
              <a:t>Connect known dummy loads and verify correct load and SWR are calculated</a:t>
            </a:r>
            <a:endParaRPr dirty="0">
              <a:latin typeface="Calibri" panose="020F0502020204030204" pitchFamily="34" charset="0"/>
              <a:cs typeface="Calibri" panose="020F0502020204030204" pitchFamily="34" charset="0"/>
            </a:endParaRPr>
          </a:p>
          <a:p>
            <a:pPr lvl="0" indent="-457200" algn="l" rtl="0">
              <a:spcBef>
                <a:spcPts val="640"/>
              </a:spcBef>
              <a:spcAft>
                <a:spcPts val="0"/>
              </a:spcAft>
              <a:buFont typeface="Wingdings" panose="05000000000000000000" pitchFamily="2" charset="2"/>
              <a:buChar char="q"/>
            </a:pPr>
            <a:r>
              <a:rPr lang="en-US" dirty="0">
                <a:latin typeface="Calibri" panose="020F0502020204030204" pitchFamily="34" charset="0"/>
                <a:cs typeface="Calibri" panose="020F0502020204030204" pitchFamily="34" charset="0"/>
              </a:rPr>
              <a:t>Verify motors adjust to calculated tuning values</a:t>
            </a:r>
            <a:endParaRPr dirty="0">
              <a:latin typeface="Calibri" panose="020F0502020204030204" pitchFamily="34" charset="0"/>
              <a:cs typeface="Calibri" panose="020F050202020403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6"/>
          <p:cNvSpPr txBox="1">
            <a:spLocks noGrp="1"/>
          </p:cNvSpPr>
          <p:nvPr>
            <p:ph type="title"/>
          </p:nvPr>
        </p:nvSpPr>
        <p:spPr>
          <a:xfrm>
            <a:off x="686250" y="175785"/>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Calibri" panose="020F0502020204030204" pitchFamily="34" charset="0"/>
                <a:cs typeface="Calibri" panose="020F0502020204030204" pitchFamily="34" charset="0"/>
              </a:rPr>
              <a:t>Relay Circuit Subsystem</a:t>
            </a:r>
            <a:endParaRPr dirty="0">
              <a:latin typeface="Calibri" panose="020F0502020204030204" pitchFamily="34" charset="0"/>
              <a:cs typeface="Calibri" panose="020F0502020204030204" pitchFamily="34" charset="0"/>
            </a:endParaRPr>
          </a:p>
        </p:txBody>
      </p:sp>
      <p:sp>
        <p:nvSpPr>
          <p:cNvPr id="221" name="Google Shape;221;p36"/>
          <p:cNvSpPr txBox="1">
            <a:spLocks noGrp="1"/>
          </p:cNvSpPr>
          <p:nvPr>
            <p:ph type="body" idx="1"/>
          </p:nvPr>
        </p:nvSpPr>
        <p:spPr>
          <a:xfrm>
            <a:off x="686250" y="1131050"/>
            <a:ext cx="8338200" cy="45959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dirty="0">
                <a:latin typeface="Calibri" panose="020F0502020204030204" pitchFamily="34" charset="0"/>
                <a:ea typeface="Arial"/>
                <a:cs typeface="Calibri" panose="020F0502020204030204" pitchFamily="34" charset="0"/>
                <a:sym typeface="Arial"/>
              </a:rPr>
              <a:t>Test relay functionality</a:t>
            </a:r>
            <a:endParaRPr dirty="0">
              <a:latin typeface="Calibri" panose="020F0502020204030204" pitchFamily="34" charset="0"/>
              <a:ea typeface="Arial"/>
              <a:cs typeface="Calibri" panose="020F0502020204030204" pitchFamily="34" charset="0"/>
              <a:sym typeface="Arial"/>
            </a:endParaRPr>
          </a:p>
          <a:p>
            <a:pPr marL="0" lvl="0" indent="0" algn="l" rtl="0">
              <a:spcBef>
                <a:spcPts val="640"/>
              </a:spcBef>
              <a:spcAft>
                <a:spcPts val="0"/>
              </a:spcAft>
              <a:buNone/>
            </a:pPr>
            <a:r>
              <a:rPr lang="en-US" dirty="0">
                <a:latin typeface="Calibri" panose="020F0502020204030204" pitchFamily="34" charset="0"/>
                <a:ea typeface="Arial"/>
                <a:cs typeface="Calibri" panose="020F0502020204030204" pitchFamily="34" charset="0"/>
                <a:sym typeface="Arial"/>
              </a:rPr>
              <a:t>and consistent driver </a:t>
            </a:r>
            <a:endParaRPr dirty="0">
              <a:latin typeface="Calibri" panose="020F0502020204030204" pitchFamily="34" charset="0"/>
              <a:ea typeface="Arial"/>
              <a:cs typeface="Calibri" panose="020F0502020204030204" pitchFamily="34" charset="0"/>
              <a:sym typeface="Arial"/>
            </a:endParaRPr>
          </a:p>
          <a:p>
            <a:pPr marL="0" lvl="0" indent="0" algn="l" rtl="0">
              <a:spcBef>
                <a:spcPts val="640"/>
              </a:spcBef>
              <a:spcAft>
                <a:spcPts val="0"/>
              </a:spcAft>
              <a:buNone/>
            </a:pPr>
            <a:r>
              <a:rPr lang="en-US" dirty="0">
                <a:latin typeface="Calibri" panose="020F0502020204030204" pitchFamily="34" charset="0"/>
                <a:ea typeface="Arial"/>
                <a:cs typeface="Calibri" panose="020F0502020204030204" pitchFamily="34" charset="0"/>
                <a:sym typeface="Arial"/>
              </a:rPr>
              <a:t>circuit assembly </a:t>
            </a:r>
            <a:endParaRPr dirty="0">
              <a:latin typeface="Calibri" panose="020F0502020204030204" pitchFamily="34" charset="0"/>
              <a:ea typeface="Arial"/>
              <a:cs typeface="Calibri" panose="020F0502020204030204" pitchFamily="34" charset="0"/>
              <a:sym typeface="Arial"/>
            </a:endParaRPr>
          </a:p>
          <a:p>
            <a:pPr marL="0" lvl="0" indent="0" algn="l" rtl="0">
              <a:spcBef>
                <a:spcPts val="640"/>
              </a:spcBef>
              <a:spcAft>
                <a:spcPts val="0"/>
              </a:spcAft>
              <a:buNone/>
            </a:pPr>
            <a:endParaRPr dirty="0">
              <a:latin typeface="Calibri" panose="020F0502020204030204" pitchFamily="34" charset="0"/>
              <a:ea typeface="Arial"/>
              <a:cs typeface="Calibri" panose="020F0502020204030204" pitchFamily="34" charset="0"/>
              <a:sym typeface="Arial"/>
            </a:endParaRPr>
          </a:p>
          <a:p>
            <a:pPr marL="0" lvl="0" indent="0" algn="l" rtl="0">
              <a:spcBef>
                <a:spcPts val="640"/>
              </a:spcBef>
              <a:spcAft>
                <a:spcPts val="0"/>
              </a:spcAft>
              <a:buNone/>
            </a:pPr>
            <a:r>
              <a:rPr lang="en-US" b="1" dirty="0">
                <a:latin typeface="Calibri" panose="020F0502020204030204" pitchFamily="34" charset="0"/>
                <a:ea typeface="Arial"/>
                <a:cs typeface="Calibri" panose="020F0502020204030204" pitchFamily="34" charset="0"/>
                <a:sym typeface="Arial"/>
              </a:rPr>
              <a:t>Test Procedure:</a:t>
            </a:r>
            <a:endParaRPr b="1" dirty="0">
              <a:latin typeface="Calibri" panose="020F0502020204030204" pitchFamily="34" charset="0"/>
              <a:ea typeface="Arial"/>
              <a:cs typeface="Calibri" panose="020F0502020204030204" pitchFamily="34" charset="0"/>
              <a:sym typeface="Arial"/>
            </a:endParaRPr>
          </a:p>
          <a:p>
            <a:pPr marL="495300" lvl="0" indent="-457200" algn="l" rtl="0">
              <a:spcBef>
                <a:spcPts val="640"/>
              </a:spcBef>
              <a:spcAft>
                <a:spcPts val="0"/>
              </a:spcAft>
              <a:buSzPts val="3000"/>
              <a:buFont typeface="Wingdings" panose="05000000000000000000" pitchFamily="2" charset="2"/>
              <a:buChar char="ü"/>
            </a:pPr>
            <a:r>
              <a:rPr lang="en-US" dirty="0">
                <a:latin typeface="Calibri" panose="020F0502020204030204" pitchFamily="34" charset="0"/>
                <a:ea typeface="Arial"/>
                <a:cs typeface="Calibri" panose="020F0502020204030204" pitchFamily="34" charset="0"/>
                <a:sym typeface="Arial"/>
              </a:rPr>
              <a:t>Switch in known impedance (25 ohm resistor)</a:t>
            </a:r>
            <a:endParaRPr dirty="0">
              <a:latin typeface="Calibri" panose="020F0502020204030204" pitchFamily="34" charset="0"/>
              <a:ea typeface="Arial"/>
              <a:cs typeface="Calibri" panose="020F0502020204030204" pitchFamily="34" charset="0"/>
              <a:sym typeface="Arial"/>
            </a:endParaRPr>
          </a:p>
          <a:p>
            <a:pPr marL="495300" lvl="0" indent="-457200" algn="l" rtl="0">
              <a:spcBef>
                <a:spcPts val="0"/>
              </a:spcBef>
              <a:spcAft>
                <a:spcPts val="0"/>
              </a:spcAft>
              <a:buSzPts val="3000"/>
              <a:buFont typeface="Wingdings" panose="05000000000000000000" pitchFamily="2" charset="2"/>
              <a:buChar char="ü"/>
            </a:pPr>
            <a:r>
              <a:rPr lang="en-US" dirty="0">
                <a:latin typeface="Calibri" panose="020F0502020204030204" pitchFamily="34" charset="0"/>
                <a:ea typeface="Arial"/>
                <a:cs typeface="Calibri" panose="020F0502020204030204" pitchFamily="34" charset="0"/>
                <a:sym typeface="Arial"/>
              </a:rPr>
              <a:t>Switch in different capacitor sequence</a:t>
            </a:r>
            <a:endParaRPr dirty="0">
              <a:latin typeface="Calibri" panose="020F0502020204030204" pitchFamily="34" charset="0"/>
              <a:ea typeface="Arial"/>
              <a:cs typeface="Calibri" panose="020F0502020204030204" pitchFamily="34" charset="0"/>
              <a:sym typeface="Arial"/>
            </a:endParaRPr>
          </a:p>
          <a:p>
            <a:pPr marL="495300" lvl="0" indent="-457200" algn="l" rtl="0">
              <a:spcBef>
                <a:spcPts val="0"/>
              </a:spcBef>
              <a:spcAft>
                <a:spcPts val="0"/>
              </a:spcAft>
              <a:buSzPts val="3000"/>
              <a:buFont typeface="Wingdings" panose="05000000000000000000" pitchFamily="2" charset="2"/>
              <a:buChar char="ü"/>
            </a:pPr>
            <a:r>
              <a:rPr lang="en-US" dirty="0">
                <a:latin typeface="Calibri" panose="020F0502020204030204" pitchFamily="34" charset="0"/>
                <a:ea typeface="Arial"/>
                <a:cs typeface="Calibri" panose="020F0502020204030204" pitchFamily="34" charset="0"/>
                <a:sym typeface="Arial"/>
              </a:rPr>
              <a:t>Switch capacitor bank position</a:t>
            </a:r>
            <a:endParaRPr dirty="0">
              <a:latin typeface="Calibri" panose="020F0502020204030204" pitchFamily="34" charset="0"/>
              <a:ea typeface="Arial"/>
              <a:cs typeface="Calibri" panose="020F0502020204030204" pitchFamily="34" charset="0"/>
              <a:sym typeface="Arial"/>
            </a:endParaRPr>
          </a:p>
        </p:txBody>
      </p:sp>
      <p:pic>
        <p:nvPicPr>
          <p:cNvPr id="222" name="Google Shape;222;p36"/>
          <p:cNvPicPr preferRelativeResize="0"/>
          <p:nvPr/>
        </p:nvPicPr>
        <p:blipFill rotWithShape="1">
          <a:blip r:embed="rId3">
            <a:alphaModFix/>
          </a:blip>
          <a:srcRect l="6950" t="13412"/>
          <a:stretch/>
        </p:blipFill>
        <p:spPr>
          <a:xfrm>
            <a:off x="4967550" y="1131050"/>
            <a:ext cx="3865075" cy="28591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7"/>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400" dirty="0">
                <a:latin typeface="Calibri" panose="020F0502020204030204" pitchFamily="34" charset="0"/>
                <a:cs typeface="Calibri" panose="020F0502020204030204" pitchFamily="34" charset="0"/>
              </a:rPr>
              <a:t>System Test</a:t>
            </a:r>
            <a:endParaRPr sz="5400" dirty="0">
              <a:latin typeface="Calibri" panose="020F0502020204030204" pitchFamily="34" charset="0"/>
              <a:cs typeface="Calibri" panose="020F0502020204030204" pitchFamily="34" charset="0"/>
            </a:endParaRPr>
          </a:p>
        </p:txBody>
      </p:sp>
      <p:pic>
        <p:nvPicPr>
          <p:cNvPr id="228" name="Google Shape;228;p37"/>
          <p:cNvPicPr preferRelativeResize="0"/>
          <p:nvPr/>
        </p:nvPicPr>
        <p:blipFill rotWithShape="1">
          <a:blip r:embed="rId3">
            <a:alphaModFix/>
          </a:blip>
          <a:srcRect l="18538" r="6041" b="21697"/>
          <a:stretch/>
        </p:blipFill>
        <p:spPr>
          <a:xfrm rot="-5400000">
            <a:off x="2645500" y="-125325"/>
            <a:ext cx="3853000" cy="71086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8"/>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400" dirty="0">
                <a:latin typeface="Calibri" panose="020F0502020204030204" pitchFamily="34" charset="0"/>
                <a:cs typeface="Calibri" panose="020F0502020204030204" pitchFamily="34" charset="0"/>
              </a:rPr>
              <a:t>System Test</a:t>
            </a:r>
            <a:endParaRPr sz="5400" dirty="0">
              <a:latin typeface="Calibri" panose="020F0502020204030204" pitchFamily="34" charset="0"/>
              <a:cs typeface="Calibri" panose="020F0502020204030204" pitchFamily="34" charset="0"/>
            </a:endParaRPr>
          </a:p>
        </p:txBody>
      </p:sp>
      <p:sp>
        <p:nvSpPr>
          <p:cNvPr id="234" name="Google Shape;234;p38"/>
          <p:cNvSpPr txBox="1">
            <a:spLocks noGrp="1"/>
          </p:cNvSpPr>
          <p:nvPr>
            <p:ph type="body" idx="1"/>
          </p:nvPr>
        </p:nvSpPr>
        <p:spPr>
          <a:xfrm>
            <a:off x="686248" y="1600201"/>
            <a:ext cx="8000700" cy="39507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Clr>
                <a:schemeClr val="dk1"/>
              </a:buClr>
              <a:buSzPts val="1100"/>
              <a:buFont typeface="Arial"/>
              <a:buNone/>
            </a:pPr>
            <a:r>
              <a:rPr lang="en-US" b="1" dirty="0">
                <a:latin typeface="Calibri" panose="020F0502020204030204" pitchFamily="34" charset="0"/>
                <a:cs typeface="Calibri" panose="020F0502020204030204" pitchFamily="34" charset="0"/>
              </a:rPr>
              <a:t>Test Procedure:</a:t>
            </a:r>
            <a:endParaRPr b="1" dirty="0">
              <a:latin typeface="Calibri" panose="020F0502020204030204" pitchFamily="34" charset="0"/>
              <a:cs typeface="Calibri" panose="020F0502020204030204" pitchFamily="34" charset="0"/>
            </a:endParaRPr>
          </a:p>
          <a:p>
            <a:pPr marL="457200" lvl="0" indent="-406400" algn="l" rtl="0">
              <a:spcBef>
                <a:spcPts val="640"/>
              </a:spcBef>
              <a:spcAft>
                <a:spcPts val="0"/>
              </a:spcAft>
              <a:buSzPts val="2800"/>
              <a:buAutoNum type="arabicPeriod"/>
            </a:pPr>
            <a:r>
              <a:rPr lang="en-US" dirty="0">
                <a:latin typeface="Calibri" panose="020F0502020204030204" pitchFamily="34" charset="0"/>
                <a:cs typeface="Calibri" panose="020F0502020204030204" pitchFamily="34" charset="0"/>
              </a:rPr>
              <a:t>Place Intellitune between transceiver and dummy load</a:t>
            </a:r>
            <a:endParaRPr dirty="0">
              <a:latin typeface="Calibri" panose="020F0502020204030204" pitchFamily="34" charset="0"/>
              <a:cs typeface="Calibri" panose="020F0502020204030204" pitchFamily="34" charset="0"/>
            </a:endParaRPr>
          </a:p>
          <a:p>
            <a:pPr marL="457200" lvl="0" indent="-406400" algn="l" rtl="0">
              <a:spcBef>
                <a:spcPts val="0"/>
              </a:spcBef>
              <a:spcAft>
                <a:spcPts val="0"/>
              </a:spcAft>
              <a:buSzPts val="2800"/>
              <a:buAutoNum type="arabicPeriod"/>
            </a:pPr>
            <a:r>
              <a:rPr lang="en-US" dirty="0">
                <a:latin typeface="Calibri" panose="020F0502020204030204" pitchFamily="34" charset="0"/>
                <a:cs typeface="Calibri" panose="020F0502020204030204" pitchFamily="34" charset="0"/>
              </a:rPr>
              <a:t>Transmit FM signals at different frequencies and powers based off test cases</a:t>
            </a:r>
            <a:endParaRPr dirty="0">
              <a:latin typeface="Calibri" panose="020F0502020204030204" pitchFamily="34" charset="0"/>
              <a:cs typeface="Calibri" panose="020F0502020204030204" pitchFamily="34" charset="0"/>
            </a:endParaRPr>
          </a:p>
          <a:p>
            <a:pPr marL="457200" lvl="0" indent="-406400" algn="l" rtl="0">
              <a:spcBef>
                <a:spcPts val="0"/>
              </a:spcBef>
              <a:spcAft>
                <a:spcPts val="0"/>
              </a:spcAft>
              <a:buSzPts val="2800"/>
              <a:buAutoNum type="arabicPeriod"/>
            </a:pPr>
            <a:r>
              <a:rPr lang="en-US" dirty="0">
                <a:latin typeface="Calibri" panose="020F0502020204030204" pitchFamily="34" charset="0"/>
                <a:cs typeface="Calibri" panose="020F0502020204030204" pitchFamily="34" charset="0"/>
              </a:rPr>
              <a:t>Start tuning process upon button press </a:t>
            </a:r>
            <a:endParaRPr dirty="0">
              <a:latin typeface="Calibri" panose="020F0502020204030204" pitchFamily="34" charset="0"/>
              <a:cs typeface="Calibri" panose="020F0502020204030204" pitchFamily="34" charset="0"/>
            </a:endParaRPr>
          </a:p>
          <a:p>
            <a:pPr marL="457200" lvl="0" indent="-406400" algn="l" rtl="0">
              <a:spcBef>
                <a:spcPts val="0"/>
              </a:spcBef>
              <a:spcAft>
                <a:spcPts val="0"/>
              </a:spcAft>
              <a:buSzPts val="2800"/>
              <a:buAutoNum type="arabicPeriod"/>
            </a:pPr>
            <a:r>
              <a:rPr lang="en-US" dirty="0">
                <a:latin typeface="Calibri" panose="020F0502020204030204" pitchFamily="34" charset="0"/>
                <a:cs typeface="Calibri" panose="020F0502020204030204" pitchFamily="34" charset="0"/>
              </a:rPr>
              <a:t>Compare real data to expected</a:t>
            </a:r>
            <a:endParaRPr dirty="0">
              <a:latin typeface="Calibri" panose="020F0502020204030204" pitchFamily="34" charset="0"/>
              <a:cs typeface="Calibri" panose="020F050202020403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9"/>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800" dirty="0">
                <a:latin typeface="Calibri" panose="020F0502020204030204" pitchFamily="34" charset="0"/>
                <a:cs typeface="Calibri" panose="020F0502020204030204" pitchFamily="34" charset="0"/>
              </a:rPr>
              <a:t>System Test</a:t>
            </a:r>
            <a:endParaRPr sz="4800" dirty="0">
              <a:latin typeface="Calibri" panose="020F0502020204030204" pitchFamily="34" charset="0"/>
              <a:cs typeface="Calibri" panose="020F0502020204030204" pitchFamily="34" charset="0"/>
            </a:endParaRPr>
          </a:p>
        </p:txBody>
      </p:sp>
      <p:sp>
        <p:nvSpPr>
          <p:cNvPr id="240" name="Google Shape;240;p39"/>
          <p:cNvSpPr txBox="1">
            <a:spLocks noGrp="1"/>
          </p:cNvSpPr>
          <p:nvPr>
            <p:ph type="body" idx="1"/>
          </p:nvPr>
        </p:nvSpPr>
        <p:spPr>
          <a:xfrm>
            <a:off x="164848" y="1600201"/>
            <a:ext cx="8000700" cy="39507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sz="3600" dirty="0">
                <a:latin typeface="Calibri" panose="020F0502020204030204" pitchFamily="34" charset="0"/>
                <a:cs typeface="Calibri" panose="020F0502020204030204" pitchFamily="34" charset="0"/>
              </a:rPr>
              <a:t>Test Cases</a:t>
            </a:r>
            <a:endParaRPr sz="3600" dirty="0">
              <a:latin typeface="Calibri" panose="020F0502020204030204" pitchFamily="34" charset="0"/>
              <a:cs typeface="Calibri" panose="020F0502020204030204" pitchFamily="34" charset="0"/>
            </a:endParaRPr>
          </a:p>
          <a:p>
            <a:pPr marL="0" lvl="0" indent="0" algn="l" rtl="0">
              <a:spcBef>
                <a:spcPts val="640"/>
              </a:spcBef>
              <a:spcAft>
                <a:spcPts val="0"/>
              </a:spcAft>
              <a:buNone/>
            </a:pPr>
            <a:endParaRPr sz="3600" dirty="0">
              <a:latin typeface="Calibri" panose="020F0502020204030204" pitchFamily="34" charset="0"/>
              <a:cs typeface="Calibri" panose="020F0502020204030204" pitchFamily="34" charset="0"/>
            </a:endParaRPr>
          </a:p>
        </p:txBody>
      </p:sp>
      <p:graphicFrame>
        <p:nvGraphicFramePr>
          <p:cNvPr id="241" name="Google Shape;241;p39"/>
          <p:cNvGraphicFramePr/>
          <p:nvPr>
            <p:extLst>
              <p:ext uri="{D42A27DB-BD31-4B8C-83A1-F6EECF244321}">
                <p14:modId xmlns:p14="http://schemas.microsoft.com/office/powerpoint/2010/main" val="244113399"/>
              </p:ext>
            </p:extLst>
          </p:nvPr>
        </p:nvGraphicFramePr>
        <p:xfrm>
          <a:off x="164850" y="2345190"/>
          <a:ext cx="8835400" cy="2377290"/>
        </p:xfrm>
        <a:graphic>
          <a:graphicData uri="http://schemas.openxmlformats.org/drawingml/2006/table">
            <a:tbl>
              <a:tblPr>
                <a:noFill/>
                <a:tableStyleId>{0DAD4EDA-0E09-43C9-BF29-4B272D34AFA7}</a:tableStyleId>
              </a:tblPr>
              <a:tblGrid>
                <a:gridCol w="1262200">
                  <a:extLst>
                    <a:ext uri="{9D8B030D-6E8A-4147-A177-3AD203B41FA5}">
                      <a16:colId xmlns:a16="http://schemas.microsoft.com/office/drawing/2014/main" val="20000"/>
                    </a:ext>
                  </a:extLst>
                </a:gridCol>
                <a:gridCol w="1262200">
                  <a:extLst>
                    <a:ext uri="{9D8B030D-6E8A-4147-A177-3AD203B41FA5}">
                      <a16:colId xmlns:a16="http://schemas.microsoft.com/office/drawing/2014/main" val="20001"/>
                    </a:ext>
                  </a:extLst>
                </a:gridCol>
                <a:gridCol w="1262200">
                  <a:extLst>
                    <a:ext uri="{9D8B030D-6E8A-4147-A177-3AD203B41FA5}">
                      <a16:colId xmlns:a16="http://schemas.microsoft.com/office/drawing/2014/main" val="20002"/>
                    </a:ext>
                  </a:extLst>
                </a:gridCol>
                <a:gridCol w="1262200">
                  <a:extLst>
                    <a:ext uri="{9D8B030D-6E8A-4147-A177-3AD203B41FA5}">
                      <a16:colId xmlns:a16="http://schemas.microsoft.com/office/drawing/2014/main" val="20003"/>
                    </a:ext>
                  </a:extLst>
                </a:gridCol>
                <a:gridCol w="1262200">
                  <a:extLst>
                    <a:ext uri="{9D8B030D-6E8A-4147-A177-3AD203B41FA5}">
                      <a16:colId xmlns:a16="http://schemas.microsoft.com/office/drawing/2014/main" val="20004"/>
                    </a:ext>
                  </a:extLst>
                </a:gridCol>
                <a:gridCol w="1262200">
                  <a:extLst>
                    <a:ext uri="{9D8B030D-6E8A-4147-A177-3AD203B41FA5}">
                      <a16:colId xmlns:a16="http://schemas.microsoft.com/office/drawing/2014/main" val="20005"/>
                    </a:ext>
                  </a:extLst>
                </a:gridCol>
                <a:gridCol w="1262200">
                  <a:extLst>
                    <a:ext uri="{9D8B030D-6E8A-4147-A177-3AD203B41FA5}">
                      <a16:colId xmlns:a16="http://schemas.microsoft.com/office/drawing/2014/main" val="20006"/>
                    </a:ext>
                  </a:extLst>
                </a:gridCol>
              </a:tblGrid>
              <a:tr h="638100">
                <a:tc>
                  <a:txBody>
                    <a:bodyPr/>
                    <a:lstStyle/>
                    <a:p>
                      <a:pPr marL="0" lvl="0" indent="0" algn="ctr" rtl="0">
                        <a:spcBef>
                          <a:spcPts val="0"/>
                        </a:spcBef>
                        <a:spcAft>
                          <a:spcPts val="0"/>
                        </a:spcAft>
                        <a:buNone/>
                      </a:pPr>
                      <a:r>
                        <a:rPr lang="en-US" sz="1600" b="1" dirty="0">
                          <a:latin typeface="Calibri" panose="020F0502020204030204" pitchFamily="34" charset="0"/>
                          <a:cs typeface="Calibri" panose="020F0502020204030204" pitchFamily="34" charset="0"/>
                        </a:rPr>
                        <a:t>Frequency</a:t>
                      </a:r>
                      <a:endParaRPr sz="1600" b="1"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Transmitted Power </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Load</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Initial SWR Expected</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Final SWR Expected</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Actual Initial SWR</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b="1">
                          <a:latin typeface="Calibri" panose="020F0502020204030204" pitchFamily="34" charset="0"/>
                          <a:cs typeface="Calibri" panose="020F0502020204030204" pitchFamily="34" charset="0"/>
                        </a:rPr>
                        <a:t>Actual Final SWR</a:t>
                      </a:r>
                      <a:endParaRPr sz="1600" b="1">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20000">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2 MHz</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latin typeface="Calibri" panose="020F0502020204030204" pitchFamily="34" charset="0"/>
                          <a:cs typeface="Calibri" panose="020F0502020204030204" pitchFamily="34" charset="0"/>
                        </a:rPr>
                        <a:t>5 W</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latin typeface="Calibri" panose="020F0502020204030204" pitchFamily="34" charset="0"/>
                          <a:cs typeface="Calibri" panose="020F0502020204030204" pitchFamily="34" charset="0"/>
                        </a:rPr>
                        <a:t>100 ohms</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&gt;2</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&lt;2</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20000">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5 MHz</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10 W</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100 ohms</a:t>
                      </a:r>
                      <a:endParaRPr sz="1600" dirty="0">
                        <a:solidFill>
                          <a:schemeClr val="dk1"/>
                        </a:solidFill>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&gt;2</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600">
                          <a:solidFill>
                            <a:schemeClr val="dk1"/>
                          </a:solidFill>
                          <a:latin typeface="Calibri" panose="020F0502020204030204" pitchFamily="34" charset="0"/>
                          <a:cs typeface="Calibri" panose="020F0502020204030204" pitchFamily="34" charset="0"/>
                        </a:rPr>
                        <a:t>&lt;2</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20000">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9 MHz</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12 W</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100 ohms</a:t>
                      </a:r>
                      <a:endParaRPr sz="1600">
                        <a:solidFill>
                          <a:schemeClr val="dk1"/>
                        </a:solidFill>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&gt;2</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&lt;2</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TBD</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420000">
                <a:tc>
                  <a:txBody>
                    <a:bodyPr/>
                    <a:lstStyle/>
                    <a:p>
                      <a:pPr marL="0" lvl="0" indent="0" algn="ctr" rtl="0">
                        <a:spcBef>
                          <a:spcPts val="0"/>
                        </a:spcBef>
                        <a:spcAft>
                          <a:spcPts val="0"/>
                        </a:spcAft>
                        <a:buNone/>
                      </a:pPr>
                      <a:r>
                        <a:rPr lang="en-US" sz="1600">
                          <a:latin typeface="Calibri" panose="020F0502020204030204" pitchFamily="34" charset="0"/>
                          <a:cs typeface="Calibri" panose="020F0502020204030204" pitchFamily="34" charset="0"/>
                        </a:rPr>
                        <a:t>10 MHz</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15 W</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100 ohms</a:t>
                      </a:r>
                      <a:endParaRPr sz="1600">
                        <a:solidFill>
                          <a:schemeClr val="dk1"/>
                        </a:solidFill>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chemeClr val="dk1"/>
                          </a:solidFill>
                          <a:latin typeface="Calibri" panose="020F0502020204030204" pitchFamily="34" charset="0"/>
                          <a:cs typeface="Calibri" panose="020F0502020204030204" pitchFamily="34" charset="0"/>
                        </a:rPr>
                        <a:t>&gt;2</a:t>
                      </a:r>
                      <a:endParaRPr sz="160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&lt;2</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TBD</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chemeClr val="dk1"/>
                          </a:solidFill>
                          <a:latin typeface="Calibri" panose="020F0502020204030204" pitchFamily="34" charset="0"/>
                          <a:cs typeface="Calibri" panose="020F0502020204030204" pitchFamily="34" charset="0"/>
                        </a:rPr>
                        <a:t>TBD</a:t>
                      </a:r>
                      <a:endParaRPr sz="1600" dirty="0">
                        <a:latin typeface="Calibri" panose="020F0502020204030204" pitchFamily="34" charset="0"/>
                        <a:cs typeface="Calibri" panose="020F0502020204030204" pitchFamily="34" charset="0"/>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40"/>
          <p:cNvSpPr txBox="1">
            <a:spLocks noGrp="1"/>
          </p:cNvSpPr>
          <p:nvPr>
            <p:ph type="title"/>
          </p:nvPr>
        </p:nvSpPr>
        <p:spPr>
          <a:xfrm>
            <a:off x="510300" y="326572"/>
            <a:ext cx="8123400" cy="8226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Arial"/>
              <a:buNone/>
            </a:pPr>
            <a:r>
              <a:rPr lang="en-US" sz="4800" b="1" i="0" u="none" strike="noStrike" cap="none" dirty="0">
                <a:solidFill>
                  <a:schemeClr val="dk2"/>
                </a:solidFill>
                <a:latin typeface="Calibri"/>
                <a:ea typeface="Calibri"/>
                <a:cs typeface="Calibri"/>
                <a:sym typeface="Calibri"/>
              </a:rPr>
              <a:t>Timeline</a:t>
            </a:r>
            <a:endParaRPr sz="4800" b="1" i="0" u="none" strike="noStrike" cap="none" dirty="0">
              <a:solidFill>
                <a:schemeClr val="dk2"/>
              </a:solidFill>
              <a:latin typeface="Calibri"/>
              <a:ea typeface="Calibri"/>
              <a:cs typeface="Calibri"/>
              <a:sym typeface="Calibri"/>
            </a:endParaRPr>
          </a:p>
        </p:txBody>
      </p:sp>
      <p:sp>
        <p:nvSpPr>
          <p:cNvPr id="247" name="Google Shape;247;p40"/>
          <p:cNvSpPr/>
          <p:nvPr/>
        </p:nvSpPr>
        <p:spPr>
          <a:xfrm>
            <a:off x="1677181" y="2145731"/>
            <a:ext cx="687000" cy="48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highlight>
                <a:schemeClr val="accent2"/>
              </a:highlight>
              <a:latin typeface="Calibri"/>
              <a:ea typeface="Calibri"/>
              <a:cs typeface="Calibri"/>
              <a:sym typeface="Calibri"/>
            </a:endParaRPr>
          </a:p>
        </p:txBody>
      </p:sp>
      <p:grpSp>
        <p:nvGrpSpPr>
          <p:cNvPr id="248" name="Google Shape;248;p40"/>
          <p:cNvGrpSpPr/>
          <p:nvPr/>
        </p:nvGrpSpPr>
        <p:grpSpPr>
          <a:xfrm>
            <a:off x="-97062" y="1576150"/>
            <a:ext cx="2203166" cy="3522277"/>
            <a:chOff x="571613" y="1975408"/>
            <a:chExt cx="1904700" cy="2026743"/>
          </a:xfrm>
        </p:grpSpPr>
        <p:sp>
          <p:nvSpPr>
            <p:cNvPr id="249" name="Google Shape;249;p40"/>
            <p:cNvSpPr/>
            <p:nvPr/>
          </p:nvSpPr>
          <p:spPr>
            <a:xfrm>
              <a:off x="969556" y="1975408"/>
              <a:ext cx="896100" cy="594300"/>
            </a:xfrm>
            <a:prstGeom prst="ellipse">
              <a:avLst/>
            </a:prstGeom>
            <a:noFill/>
            <a:ln w="381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
          <p:nvSpPr>
            <p:cNvPr id="250" name="Google Shape;250;p40"/>
            <p:cNvSpPr txBox="1"/>
            <p:nvPr/>
          </p:nvSpPr>
          <p:spPr>
            <a:xfrm>
              <a:off x="1032328" y="2112060"/>
              <a:ext cx="833400" cy="3210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3"/>
                </a:buClr>
                <a:buSzPts val="800"/>
                <a:buFont typeface="Roboto"/>
                <a:buNone/>
              </a:pPr>
              <a:r>
                <a:rPr lang="en-US" sz="2400" b="1">
                  <a:solidFill>
                    <a:schemeClr val="accent3"/>
                  </a:solidFill>
                  <a:latin typeface="Calibri"/>
                  <a:ea typeface="Calibri"/>
                  <a:cs typeface="Calibri"/>
                  <a:sym typeface="Calibri"/>
                </a:rPr>
                <a:t>8/18</a:t>
              </a:r>
              <a:endParaRPr sz="2400" b="1">
                <a:solidFill>
                  <a:schemeClr val="accent3"/>
                </a:solidFill>
                <a:latin typeface="Calibri"/>
                <a:ea typeface="Calibri"/>
                <a:cs typeface="Calibri"/>
                <a:sym typeface="Calibri"/>
              </a:endParaRPr>
            </a:p>
          </p:txBody>
        </p:sp>
        <p:sp>
          <p:nvSpPr>
            <p:cNvPr id="251" name="Google Shape;251;p40"/>
            <p:cNvSpPr txBox="1"/>
            <p:nvPr/>
          </p:nvSpPr>
          <p:spPr>
            <a:xfrm>
              <a:off x="594488" y="2818356"/>
              <a:ext cx="1709100" cy="446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chemeClr val="accent3"/>
                </a:buClr>
                <a:buSzPts val="1000"/>
                <a:buFont typeface="Roboto"/>
                <a:buNone/>
              </a:pPr>
              <a:r>
                <a:rPr lang="en-US" sz="2400" b="1">
                  <a:solidFill>
                    <a:schemeClr val="accent3"/>
                  </a:solidFill>
                  <a:latin typeface="Calibri"/>
                  <a:ea typeface="Calibri"/>
                  <a:cs typeface="Calibri"/>
                  <a:sym typeface="Calibri"/>
                </a:rPr>
                <a:t>Initial Research</a:t>
              </a:r>
              <a:endParaRPr sz="2400" b="1">
                <a:solidFill>
                  <a:schemeClr val="accent3"/>
                </a:solidFill>
                <a:latin typeface="Calibri"/>
                <a:ea typeface="Calibri"/>
                <a:cs typeface="Calibri"/>
                <a:sym typeface="Calibri"/>
              </a:endParaRPr>
            </a:p>
          </p:txBody>
        </p:sp>
        <p:sp>
          <p:nvSpPr>
            <p:cNvPr id="252" name="Google Shape;252;p40"/>
            <p:cNvSpPr txBox="1"/>
            <p:nvPr/>
          </p:nvSpPr>
          <p:spPr>
            <a:xfrm>
              <a:off x="571613" y="3264751"/>
              <a:ext cx="1904700" cy="737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3"/>
                </a:buClr>
                <a:buSzPts val="800"/>
                <a:buFont typeface="Roboto"/>
                <a:buNone/>
              </a:pPr>
              <a:r>
                <a:rPr lang="en-US" sz="2400" i="1">
                  <a:solidFill>
                    <a:schemeClr val="accent3"/>
                  </a:solidFill>
                  <a:latin typeface="Calibri"/>
                  <a:ea typeface="Calibri"/>
                  <a:cs typeface="Calibri"/>
                  <a:sym typeface="Calibri"/>
                </a:rPr>
                <a:t>Technology learned</a:t>
              </a:r>
              <a:endParaRPr sz="2400" i="1">
                <a:solidFill>
                  <a:schemeClr val="accent3"/>
                </a:solidFill>
                <a:latin typeface="Calibri"/>
                <a:ea typeface="Calibri"/>
                <a:cs typeface="Calibri"/>
                <a:sym typeface="Calibri"/>
              </a:endParaRPr>
            </a:p>
          </p:txBody>
        </p:sp>
      </p:grpSp>
      <p:grpSp>
        <p:nvGrpSpPr>
          <p:cNvPr id="253" name="Google Shape;253;p40"/>
          <p:cNvGrpSpPr/>
          <p:nvPr/>
        </p:nvGrpSpPr>
        <p:grpSpPr>
          <a:xfrm>
            <a:off x="2106100" y="1621375"/>
            <a:ext cx="2465853" cy="3477043"/>
            <a:chOff x="2476295" y="1946295"/>
            <a:chExt cx="2131800" cy="2053776"/>
          </a:xfrm>
        </p:grpSpPr>
        <p:sp>
          <p:nvSpPr>
            <p:cNvPr id="254" name="Google Shape;254;p40"/>
            <p:cNvSpPr/>
            <p:nvPr/>
          </p:nvSpPr>
          <p:spPr>
            <a:xfrm>
              <a:off x="3099090" y="1946295"/>
              <a:ext cx="909600" cy="594300"/>
            </a:xfrm>
            <a:prstGeom prst="ellipse">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
          <p:nvSpPr>
            <p:cNvPr id="255" name="Google Shape;255;p40"/>
            <p:cNvSpPr txBox="1"/>
            <p:nvPr/>
          </p:nvSpPr>
          <p:spPr>
            <a:xfrm>
              <a:off x="2699382" y="2790798"/>
              <a:ext cx="1709100" cy="446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chemeClr val="accent2"/>
                </a:buClr>
                <a:buSzPts val="1000"/>
                <a:buFont typeface="Roboto"/>
                <a:buNone/>
              </a:pPr>
              <a:r>
                <a:rPr lang="en-US" sz="2400" b="1">
                  <a:solidFill>
                    <a:schemeClr val="accent2"/>
                  </a:solidFill>
                  <a:latin typeface="Calibri"/>
                  <a:ea typeface="Calibri"/>
                  <a:cs typeface="Calibri"/>
                  <a:sym typeface="Calibri"/>
                </a:rPr>
                <a:t>Design </a:t>
              </a:r>
              <a:endParaRPr sz="2400" b="1">
                <a:solidFill>
                  <a:schemeClr val="accent2"/>
                </a:solidFill>
                <a:latin typeface="Calibri"/>
                <a:ea typeface="Calibri"/>
                <a:cs typeface="Calibri"/>
                <a:sym typeface="Calibri"/>
              </a:endParaRPr>
            </a:p>
            <a:p>
              <a:pPr marL="0" marR="0" lvl="0" indent="0" algn="ctr" rtl="0">
                <a:lnSpc>
                  <a:spcPct val="115000"/>
                </a:lnSpc>
                <a:spcBef>
                  <a:spcPts val="0"/>
                </a:spcBef>
                <a:spcAft>
                  <a:spcPts val="0"/>
                </a:spcAft>
                <a:buClr>
                  <a:schemeClr val="accent2"/>
                </a:buClr>
                <a:buSzPts val="1000"/>
                <a:buFont typeface="Roboto"/>
                <a:buNone/>
              </a:pPr>
              <a:r>
                <a:rPr lang="en-US" sz="2400" b="1">
                  <a:solidFill>
                    <a:schemeClr val="accent2"/>
                  </a:solidFill>
                  <a:latin typeface="Calibri"/>
                  <a:ea typeface="Calibri"/>
                  <a:cs typeface="Calibri"/>
                  <a:sym typeface="Calibri"/>
                </a:rPr>
                <a:t>Phase</a:t>
              </a:r>
              <a:endParaRPr sz="2400" b="1">
                <a:solidFill>
                  <a:schemeClr val="accent2"/>
                </a:solidFill>
                <a:latin typeface="Calibri"/>
                <a:ea typeface="Calibri"/>
                <a:cs typeface="Calibri"/>
                <a:sym typeface="Calibri"/>
              </a:endParaRPr>
            </a:p>
          </p:txBody>
        </p:sp>
        <p:sp>
          <p:nvSpPr>
            <p:cNvPr id="256" name="Google Shape;256;p40"/>
            <p:cNvSpPr txBox="1"/>
            <p:nvPr/>
          </p:nvSpPr>
          <p:spPr>
            <a:xfrm>
              <a:off x="2476295" y="3262672"/>
              <a:ext cx="2131800" cy="737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2"/>
                </a:buClr>
                <a:buSzPts val="800"/>
                <a:buFont typeface="Roboto"/>
                <a:buNone/>
              </a:pPr>
              <a:r>
                <a:rPr lang="en-US" sz="2400" i="1" dirty="0">
                  <a:solidFill>
                    <a:schemeClr val="accent2"/>
                  </a:solidFill>
                  <a:latin typeface="Calibri"/>
                  <a:ea typeface="Calibri"/>
                  <a:cs typeface="Calibri"/>
                  <a:sym typeface="Calibri"/>
                </a:rPr>
                <a:t>Drew schematics and ordered components</a:t>
              </a:r>
              <a:endParaRPr sz="2400" i="1" dirty="0">
                <a:solidFill>
                  <a:schemeClr val="accent2"/>
                </a:solidFill>
                <a:latin typeface="Calibri"/>
                <a:ea typeface="Calibri"/>
                <a:cs typeface="Calibri"/>
                <a:sym typeface="Calibri"/>
              </a:endParaRPr>
            </a:p>
          </p:txBody>
        </p:sp>
        <p:sp>
          <p:nvSpPr>
            <p:cNvPr id="257" name="Google Shape;257;p40"/>
            <p:cNvSpPr txBox="1"/>
            <p:nvPr/>
          </p:nvSpPr>
          <p:spPr>
            <a:xfrm>
              <a:off x="3099126" y="2082946"/>
              <a:ext cx="909600" cy="3210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2"/>
                </a:buClr>
                <a:buSzPts val="800"/>
                <a:buFont typeface="Roboto"/>
                <a:buNone/>
              </a:pPr>
              <a:r>
                <a:rPr lang="en-US" sz="2400" b="1">
                  <a:solidFill>
                    <a:schemeClr val="accent2"/>
                  </a:solidFill>
                  <a:latin typeface="Calibri"/>
                  <a:ea typeface="Calibri"/>
                  <a:cs typeface="Calibri"/>
                  <a:sym typeface="Calibri"/>
                </a:rPr>
                <a:t>9/18</a:t>
              </a:r>
              <a:endParaRPr sz="2400" b="1">
                <a:solidFill>
                  <a:schemeClr val="accent2"/>
                </a:solidFill>
                <a:latin typeface="Calibri"/>
                <a:ea typeface="Calibri"/>
                <a:cs typeface="Calibri"/>
                <a:sym typeface="Calibri"/>
              </a:endParaRPr>
            </a:p>
          </p:txBody>
        </p:sp>
      </p:grpSp>
      <p:grpSp>
        <p:nvGrpSpPr>
          <p:cNvPr id="258" name="Google Shape;258;p40"/>
          <p:cNvGrpSpPr/>
          <p:nvPr/>
        </p:nvGrpSpPr>
        <p:grpSpPr>
          <a:xfrm>
            <a:off x="4735613" y="1645975"/>
            <a:ext cx="2203166" cy="3452443"/>
            <a:chOff x="4749649" y="1957153"/>
            <a:chExt cx="1904700" cy="2039246"/>
          </a:xfrm>
        </p:grpSpPr>
        <p:sp>
          <p:nvSpPr>
            <p:cNvPr id="259" name="Google Shape;259;p40"/>
            <p:cNvSpPr/>
            <p:nvPr/>
          </p:nvSpPr>
          <p:spPr>
            <a:xfrm>
              <a:off x="5201094" y="1957153"/>
              <a:ext cx="890700" cy="594300"/>
            </a:xfrm>
            <a:prstGeom prst="ellipse">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
          <p:nvSpPr>
            <p:cNvPr id="260" name="Google Shape;260;p40"/>
            <p:cNvSpPr txBox="1"/>
            <p:nvPr/>
          </p:nvSpPr>
          <p:spPr>
            <a:xfrm>
              <a:off x="4787864" y="2787128"/>
              <a:ext cx="1709100" cy="446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chemeClr val="accent1"/>
                </a:buClr>
                <a:buSzPts val="1000"/>
                <a:buFont typeface="Roboto"/>
                <a:buNone/>
              </a:pPr>
              <a:r>
                <a:rPr lang="en-US" sz="2400" b="1">
                  <a:solidFill>
                    <a:schemeClr val="accent1"/>
                  </a:solidFill>
                  <a:latin typeface="Calibri"/>
                  <a:ea typeface="Calibri"/>
                  <a:cs typeface="Calibri"/>
                  <a:sym typeface="Calibri"/>
                </a:rPr>
                <a:t>Subsystem Development</a:t>
              </a:r>
              <a:endParaRPr sz="2400" b="1">
                <a:solidFill>
                  <a:schemeClr val="accent1"/>
                </a:solidFill>
                <a:latin typeface="Calibri"/>
                <a:ea typeface="Calibri"/>
                <a:cs typeface="Calibri"/>
                <a:sym typeface="Calibri"/>
              </a:endParaRPr>
            </a:p>
          </p:txBody>
        </p:sp>
        <p:sp>
          <p:nvSpPr>
            <p:cNvPr id="261" name="Google Shape;261;p40"/>
            <p:cNvSpPr txBox="1"/>
            <p:nvPr/>
          </p:nvSpPr>
          <p:spPr>
            <a:xfrm>
              <a:off x="4749649" y="3258999"/>
              <a:ext cx="1904700" cy="737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1"/>
                </a:buClr>
                <a:buSzPts val="800"/>
                <a:buFont typeface="Roboto"/>
                <a:buNone/>
              </a:pPr>
              <a:r>
                <a:rPr lang="en-US" sz="2400" i="1">
                  <a:solidFill>
                    <a:schemeClr val="accent1"/>
                  </a:solidFill>
                  <a:latin typeface="Calibri"/>
                  <a:ea typeface="Calibri"/>
                  <a:cs typeface="Calibri"/>
                  <a:sym typeface="Calibri"/>
                </a:rPr>
                <a:t>Piecing together the subsystems</a:t>
              </a:r>
              <a:endParaRPr sz="2400" i="1">
                <a:solidFill>
                  <a:srgbClr val="858585"/>
                </a:solidFill>
                <a:latin typeface="Calibri"/>
                <a:ea typeface="Calibri"/>
                <a:cs typeface="Calibri"/>
                <a:sym typeface="Calibri"/>
              </a:endParaRPr>
            </a:p>
          </p:txBody>
        </p:sp>
        <p:sp>
          <p:nvSpPr>
            <p:cNvPr id="262" name="Google Shape;262;p40"/>
            <p:cNvSpPr txBox="1"/>
            <p:nvPr/>
          </p:nvSpPr>
          <p:spPr>
            <a:xfrm>
              <a:off x="4984378" y="2081104"/>
              <a:ext cx="1303200" cy="3210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accent1"/>
                </a:buClr>
                <a:buSzPts val="800"/>
                <a:buFont typeface="Roboto"/>
                <a:buNone/>
              </a:pPr>
              <a:r>
                <a:rPr lang="en-US" sz="2400" b="1">
                  <a:solidFill>
                    <a:schemeClr val="accent1"/>
                  </a:solidFill>
                  <a:latin typeface="Calibri"/>
                  <a:ea typeface="Calibri"/>
                  <a:cs typeface="Calibri"/>
                  <a:sym typeface="Calibri"/>
                </a:rPr>
                <a:t>10/18</a:t>
              </a:r>
              <a:endParaRPr sz="2400" b="1">
                <a:solidFill>
                  <a:schemeClr val="accent1"/>
                </a:solidFill>
                <a:latin typeface="Calibri"/>
                <a:ea typeface="Calibri"/>
                <a:cs typeface="Calibri"/>
                <a:sym typeface="Calibri"/>
              </a:endParaRPr>
            </a:p>
          </p:txBody>
        </p:sp>
      </p:grpSp>
      <p:grpSp>
        <p:nvGrpSpPr>
          <p:cNvPr id="263" name="Google Shape;263;p40"/>
          <p:cNvGrpSpPr/>
          <p:nvPr/>
        </p:nvGrpSpPr>
        <p:grpSpPr>
          <a:xfrm>
            <a:off x="7102438" y="1627300"/>
            <a:ext cx="2138623" cy="3507268"/>
            <a:chOff x="6795874" y="1957145"/>
            <a:chExt cx="1848900" cy="2071629"/>
          </a:xfrm>
        </p:grpSpPr>
        <p:sp>
          <p:nvSpPr>
            <p:cNvPr id="264" name="Google Shape;264;p40"/>
            <p:cNvSpPr/>
            <p:nvPr/>
          </p:nvSpPr>
          <p:spPr>
            <a:xfrm>
              <a:off x="7296587" y="1957145"/>
              <a:ext cx="900300" cy="594300"/>
            </a:xfrm>
            <a:prstGeom prst="ellipse">
              <a:avLst/>
            </a:prstGeom>
            <a:no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
          <p:nvSpPr>
            <p:cNvPr id="265" name="Google Shape;265;p40"/>
            <p:cNvSpPr txBox="1"/>
            <p:nvPr/>
          </p:nvSpPr>
          <p:spPr>
            <a:xfrm>
              <a:off x="6892188" y="2844970"/>
              <a:ext cx="1709100" cy="4464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Clr>
                  <a:schemeClr val="dk1"/>
                </a:buClr>
                <a:buSzPts val="1000"/>
                <a:buFont typeface="Roboto"/>
                <a:buNone/>
              </a:pPr>
              <a:r>
                <a:rPr lang="en-US" sz="2400" b="1">
                  <a:solidFill>
                    <a:schemeClr val="dk1"/>
                  </a:solidFill>
                  <a:latin typeface="Calibri"/>
                  <a:ea typeface="Calibri"/>
                  <a:cs typeface="Calibri"/>
                  <a:sym typeface="Calibri"/>
                </a:rPr>
                <a:t>Integration + Debug</a:t>
              </a:r>
              <a:endParaRPr sz="2400" b="1">
                <a:solidFill>
                  <a:schemeClr val="dk1"/>
                </a:solidFill>
                <a:latin typeface="Calibri"/>
                <a:ea typeface="Calibri"/>
                <a:cs typeface="Calibri"/>
                <a:sym typeface="Calibri"/>
              </a:endParaRPr>
            </a:p>
          </p:txBody>
        </p:sp>
        <p:sp>
          <p:nvSpPr>
            <p:cNvPr id="266" name="Google Shape;266;p40"/>
            <p:cNvSpPr txBox="1"/>
            <p:nvPr/>
          </p:nvSpPr>
          <p:spPr>
            <a:xfrm>
              <a:off x="6795874" y="3291374"/>
              <a:ext cx="1848900" cy="7374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dk1"/>
                </a:buClr>
                <a:buSzPts val="800"/>
                <a:buFont typeface="Roboto"/>
                <a:buNone/>
              </a:pPr>
              <a:r>
                <a:rPr lang="en-US" sz="2400" i="1">
                  <a:solidFill>
                    <a:schemeClr val="dk1"/>
                  </a:solidFill>
                  <a:latin typeface="Calibri"/>
                  <a:ea typeface="Calibri"/>
                  <a:cs typeface="Calibri"/>
                  <a:sym typeface="Calibri"/>
                </a:rPr>
                <a:t>Finalizing the product</a:t>
              </a:r>
              <a:endParaRPr sz="2400" i="1">
                <a:solidFill>
                  <a:schemeClr val="dk1"/>
                </a:solidFill>
                <a:latin typeface="Calibri"/>
                <a:ea typeface="Calibri"/>
                <a:cs typeface="Calibri"/>
                <a:sym typeface="Calibri"/>
              </a:endParaRPr>
            </a:p>
          </p:txBody>
        </p:sp>
        <p:sp>
          <p:nvSpPr>
            <p:cNvPr id="267" name="Google Shape;267;p40"/>
            <p:cNvSpPr txBox="1"/>
            <p:nvPr/>
          </p:nvSpPr>
          <p:spPr>
            <a:xfrm>
              <a:off x="7238989" y="2086619"/>
              <a:ext cx="957900" cy="3210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1600"/>
                </a:spcAft>
                <a:buClr>
                  <a:schemeClr val="dk1"/>
                </a:buClr>
                <a:buSzPts val="800"/>
                <a:buFont typeface="Roboto"/>
                <a:buNone/>
              </a:pPr>
              <a:r>
                <a:rPr lang="en-US" sz="2400" b="1">
                  <a:solidFill>
                    <a:schemeClr val="dk1"/>
                  </a:solidFill>
                  <a:latin typeface="Calibri"/>
                  <a:ea typeface="Calibri"/>
                  <a:cs typeface="Calibri"/>
                  <a:sym typeface="Calibri"/>
                </a:rPr>
                <a:t>11/18</a:t>
              </a:r>
              <a:endParaRPr sz="2400" b="1">
                <a:solidFill>
                  <a:schemeClr val="dk1"/>
                </a:solidFill>
                <a:latin typeface="Calibri"/>
                <a:ea typeface="Calibri"/>
                <a:cs typeface="Calibri"/>
                <a:sym typeface="Calibri"/>
              </a:endParaRPr>
            </a:p>
          </p:txBody>
        </p:sp>
      </p:grpSp>
      <p:sp>
        <p:nvSpPr>
          <p:cNvPr id="268" name="Google Shape;268;p40"/>
          <p:cNvSpPr/>
          <p:nvPr/>
        </p:nvSpPr>
        <p:spPr>
          <a:xfrm>
            <a:off x="4213195" y="2145731"/>
            <a:ext cx="687000" cy="48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
        <p:nvSpPr>
          <p:cNvPr id="269" name="Google Shape;269;p40"/>
          <p:cNvSpPr/>
          <p:nvPr/>
        </p:nvSpPr>
        <p:spPr>
          <a:xfrm>
            <a:off x="6650784" y="2145731"/>
            <a:ext cx="687000" cy="48600"/>
          </a:xfrm>
          <a:prstGeom prst="roundRect">
            <a:avLst>
              <a:gd name="adj" fmla="val 50000"/>
            </a:avLst>
          </a:prstGeom>
          <a:solidFill>
            <a:srgbClr val="00000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Calibri"/>
              <a:buNone/>
            </a:pPr>
            <a:endParaRPr sz="2400">
              <a:solidFill>
                <a:schemeClr val="dk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1"/>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400" dirty="0">
                <a:latin typeface="Calibri" panose="020F0502020204030204" pitchFamily="34" charset="0"/>
                <a:cs typeface="Calibri" panose="020F0502020204030204" pitchFamily="34" charset="0"/>
              </a:rPr>
              <a:t>Progress</a:t>
            </a:r>
            <a:endParaRPr sz="5400" dirty="0">
              <a:latin typeface="Calibri" panose="020F0502020204030204" pitchFamily="34" charset="0"/>
              <a:cs typeface="Calibri" panose="020F0502020204030204" pitchFamily="34" charset="0"/>
            </a:endParaRPr>
          </a:p>
        </p:txBody>
      </p:sp>
      <p:sp>
        <p:nvSpPr>
          <p:cNvPr id="275" name="Google Shape;275;p41"/>
          <p:cNvSpPr txBox="1">
            <a:spLocks noGrp="1"/>
          </p:cNvSpPr>
          <p:nvPr>
            <p:ph type="body" idx="1"/>
          </p:nvPr>
        </p:nvSpPr>
        <p:spPr>
          <a:xfrm>
            <a:off x="686248" y="1600201"/>
            <a:ext cx="8000700" cy="3950700"/>
          </a:xfrm>
          <a:prstGeom prst="rect">
            <a:avLst/>
          </a:prstGeom>
        </p:spPr>
        <p:txBody>
          <a:bodyPr spcFirstLastPara="1" wrap="square" lIns="91425" tIns="45700" rIns="91425" bIns="45700" anchor="t" anchorCtr="0">
            <a:noAutofit/>
          </a:bodyPr>
          <a:lstStyle/>
          <a:p>
            <a:pPr lvl="0" algn="l" rtl="0">
              <a:spcBef>
                <a:spcPts val="640"/>
              </a:spcBef>
              <a:spcAft>
                <a:spcPts val="0"/>
              </a:spcAft>
              <a:buSzPts val="3200"/>
              <a:buFont typeface="Wingdings" panose="05000000000000000000" pitchFamily="2" charset="2"/>
              <a:buChar char="ü"/>
            </a:pPr>
            <a:r>
              <a:rPr lang="en-US" sz="3600" dirty="0">
                <a:latin typeface="Calibri" panose="020F0502020204030204" pitchFamily="34" charset="0"/>
                <a:cs typeface="Calibri" panose="020F0502020204030204" pitchFamily="34" charset="0"/>
              </a:rPr>
              <a:t>All subsystems have been completed</a:t>
            </a:r>
            <a:endParaRPr sz="36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User interface</a:t>
            </a:r>
            <a:endParaRPr sz="32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VSWR Sensing</a:t>
            </a:r>
            <a:endParaRPr sz="32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Frequency counter</a:t>
            </a:r>
            <a:endParaRPr sz="32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Variable component location sensing</a:t>
            </a:r>
            <a:endParaRPr sz="32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Stepper motor subsystem</a:t>
            </a:r>
            <a:endParaRPr sz="3200" dirty="0">
              <a:latin typeface="Calibri" panose="020F0502020204030204" pitchFamily="34" charset="0"/>
              <a:cs typeface="Calibri" panose="020F0502020204030204" pitchFamily="34" charset="0"/>
            </a:endParaRPr>
          </a:p>
          <a:p>
            <a:pPr lvl="1" algn="l" rtl="0">
              <a:spcBef>
                <a:spcPts val="0"/>
              </a:spcBef>
              <a:spcAft>
                <a:spcPts val="0"/>
              </a:spcAft>
              <a:buSzPts val="2800"/>
              <a:buFont typeface="Wingdings" panose="05000000000000000000" pitchFamily="2" charset="2"/>
              <a:buChar char="ü"/>
            </a:pPr>
            <a:r>
              <a:rPr lang="en-US" sz="3200" dirty="0">
                <a:latin typeface="Calibri" panose="020F0502020204030204" pitchFamily="34" charset="0"/>
                <a:cs typeface="Calibri" panose="020F0502020204030204" pitchFamily="34" charset="0"/>
              </a:rPr>
              <a:t>Impedance matching code</a:t>
            </a:r>
            <a:endParaRPr sz="3200" dirty="0">
              <a:latin typeface="Calibri" panose="020F0502020204030204" pitchFamily="34" charset="0"/>
              <a:cs typeface="Calibri" panose="020F0502020204030204" pitchFamily="3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2"/>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800" dirty="0">
                <a:latin typeface="Calibri" panose="020F0502020204030204" pitchFamily="34" charset="0"/>
                <a:cs typeface="Calibri" panose="020F0502020204030204" pitchFamily="34" charset="0"/>
              </a:rPr>
              <a:t>Future Work</a:t>
            </a:r>
            <a:endParaRPr sz="4800" dirty="0">
              <a:latin typeface="Calibri" panose="020F0502020204030204" pitchFamily="34" charset="0"/>
              <a:cs typeface="Calibri" panose="020F0502020204030204" pitchFamily="34" charset="0"/>
            </a:endParaRPr>
          </a:p>
        </p:txBody>
      </p:sp>
      <p:sp>
        <p:nvSpPr>
          <p:cNvPr id="281" name="Google Shape;281;p42"/>
          <p:cNvSpPr txBox="1">
            <a:spLocks noGrp="1"/>
          </p:cNvSpPr>
          <p:nvPr>
            <p:ph type="body" idx="1"/>
          </p:nvPr>
        </p:nvSpPr>
        <p:spPr>
          <a:xfrm>
            <a:off x="686248" y="1600201"/>
            <a:ext cx="8000700" cy="3950700"/>
          </a:xfrm>
          <a:prstGeom prst="rect">
            <a:avLst/>
          </a:prstGeom>
        </p:spPr>
        <p:txBody>
          <a:bodyPr spcFirstLastPara="1" wrap="square" lIns="91425" tIns="45700" rIns="91425" bIns="45700" anchor="t" anchorCtr="0">
            <a:noAutofit/>
          </a:bodyPr>
          <a:lstStyle/>
          <a:p>
            <a:pPr marL="0" lvl="0" indent="0" algn="ctr" rtl="0">
              <a:spcBef>
                <a:spcPts val="640"/>
              </a:spcBef>
              <a:spcAft>
                <a:spcPts val="0"/>
              </a:spcAft>
              <a:buNone/>
            </a:pPr>
            <a:r>
              <a:rPr lang="en-US" sz="5400" dirty="0">
                <a:latin typeface="Calibri" panose="020F0502020204030204" pitchFamily="34" charset="0"/>
                <a:cs typeface="Calibri" panose="020F0502020204030204" pitchFamily="34" charset="0"/>
              </a:rPr>
              <a:t>Debugging the system</a:t>
            </a:r>
            <a:endParaRPr sz="5400" dirty="0">
              <a:latin typeface="Calibri" panose="020F0502020204030204" pitchFamily="34" charset="0"/>
              <a:cs typeface="Calibri" panose="020F0502020204030204" pitchFamily="3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3"/>
          <p:cNvSpPr txBox="1">
            <a:spLocks noGrp="1"/>
          </p:cNvSpPr>
          <p:nvPr>
            <p:ph type="title"/>
          </p:nvPr>
        </p:nvSpPr>
        <p:spPr>
          <a:xfrm>
            <a:off x="563350" y="0"/>
            <a:ext cx="8123400" cy="8052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Arial"/>
              <a:buNone/>
            </a:pPr>
            <a:r>
              <a:rPr lang="en-US" sz="4800" b="1" i="0" u="none" strike="noStrike" cap="none">
                <a:solidFill>
                  <a:schemeClr val="dk2"/>
                </a:solidFill>
                <a:latin typeface="Calibri"/>
                <a:ea typeface="Calibri"/>
                <a:cs typeface="Calibri"/>
                <a:sym typeface="Calibri"/>
              </a:rPr>
              <a:t>References</a:t>
            </a:r>
            <a:endParaRPr sz="4800" b="1" i="0" u="none" strike="noStrike" cap="none">
              <a:solidFill>
                <a:schemeClr val="dk2"/>
              </a:solidFill>
              <a:latin typeface="Calibri"/>
              <a:ea typeface="Calibri"/>
              <a:cs typeface="Calibri"/>
              <a:sym typeface="Calibri"/>
            </a:endParaRPr>
          </a:p>
        </p:txBody>
      </p:sp>
      <p:sp>
        <p:nvSpPr>
          <p:cNvPr id="287" name="Google Shape;287;p43"/>
          <p:cNvSpPr txBox="1">
            <a:spLocks noGrp="1"/>
          </p:cNvSpPr>
          <p:nvPr>
            <p:ph type="body" idx="1"/>
          </p:nvPr>
        </p:nvSpPr>
        <p:spPr>
          <a:xfrm>
            <a:off x="563338" y="893289"/>
            <a:ext cx="8123400" cy="39507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1100"/>
              </a:spcBef>
              <a:spcAft>
                <a:spcPts val="0"/>
              </a:spcAft>
              <a:buClr>
                <a:srgbClr val="666666"/>
              </a:buClr>
              <a:buSzPts val="1800"/>
              <a:buFont typeface="Arial"/>
              <a:buNone/>
            </a:pPr>
            <a:r>
              <a:rPr lang="en-US" sz="1600" dirty="0">
                <a:latin typeface="Calibri"/>
                <a:ea typeface="Calibri"/>
                <a:cs typeface="Calibri"/>
                <a:sym typeface="Calibri"/>
              </a:rPr>
              <a:t>[1] “Dr. Mehmet </a:t>
            </a:r>
            <a:r>
              <a:rPr lang="en-US" sz="1600" dirty="0" err="1">
                <a:latin typeface="Calibri"/>
                <a:ea typeface="Calibri"/>
                <a:cs typeface="Calibri"/>
                <a:sym typeface="Calibri"/>
              </a:rPr>
              <a:t>Kurum</a:t>
            </a:r>
            <a:r>
              <a:rPr lang="en-US" sz="1600" dirty="0">
                <a:latin typeface="Calibri"/>
                <a:ea typeface="Calibri"/>
                <a:cs typeface="Calibri"/>
                <a:sym typeface="Calibri"/>
              </a:rPr>
              <a:t>,” </a:t>
            </a:r>
            <a:r>
              <a:rPr lang="en-US" sz="1600" u="sng" dirty="0">
                <a:solidFill>
                  <a:schemeClr val="accent6"/>
                </a:solidFill>
                <a:latin typeface="Calibri"/>
                <a:ea typeface="Calibri"/>
                <a:cs typeface="Calibri"/>
                <a:sym typeface="Calibri"/>
                <a:hlinkClick r:id="rId3"/>
              </a:rPr>
              <a:t>www.ecemsstate.edu</a:t>
            </a:r>
            <a:r>
              <a:rPr lang="en-US" sz="1600" dirty="0">
                <a:latin typeface="Calibri"/>
                <a:ea typeface="Calibri"/>
                <a:cs typeface="Calibri"/>
                <a:sym typeface="Calibri"/>
              </a:rPr>
              <a:t>, [Online] Available: </a:t>
            </a:r>
            <a:r>
              <a:rPr lang="en-US" sz="1600" u="sng" dirty="0">
                <a:solidFill>
                  <a:schemeClr val="accent6"/>
                </a:solidFill>
                <a:latin typeface="Calibri"/>
                <a:ea typeface="Calibri"/>
                <a:cs typeface="Calibri"/>
                <a:sym typeface="Calibri"/>
                <a:hlinkClick r:id="rId4"/>
              </a:rPr>
              <a:t>http://www.ece.msstate.edu/people/faculty/dr-mehmet-kurum/</a:t>
            </a:r>
            <a:r>
              <a:rPr lang="en-US" sz="1600" dirty="0">
                <a:latin typeface="Calibri"/>
                <a:ea typeface="Calibri"/>
                <a:cs typeface="Calibri"/>
                <a:sym typeface="Calibri"/>
              </a:rPr>
              <a:t>. </a:t>
            </a:r>
            <a:r>
              <a:rPr lang="en-US" sz="1600" dirty="0">
                <a:solidFill>
                  <a:srgbClr val="333333"/>
                </a:solidFill>
                <a:latin typeface="Calibri"/>
                <a:ea typeface="Calibri"/>
                <a:cs typeface="Calibri"/>
                <a:sym typeface="Calibri"/>
              </a:rPr>
              <a:t> [Accessed: 1-Oct-2018].</a:t>
            </a:r>
            <a:endParaRPr sz="1600" dirty="0">
              <a:latin typeface="Calibri"/>
              <a:ea typeface="Calibri"/>
              <a:cs typeface="Calibri"/>
              <a:sym typeface="Calibri"/>
            </a:endParaRPr>
          </a:p>
          <a:p>
            <a:pPr marL="0" lvl="0" indent="0" algn="l" rtl="0">
              <a:lnSpc>
                <a:spcPct val="115000"/>
              </a:lnSpc>
              <a:spcBef>
                <a:spcPts val="1600"/>
              </a:spcBef>
              <a:spcAft>
                <a:spcPts val="0"/>
              </a:spcAft>
              <a:buClr>
                <a:srgbClr val="666666"/>
              </a:buClr>
              <a:buSzPts val="1800"/>
              <a:buFont typeface="Arial"/>
              <a:buNone/>
            </a:pPr>
            <a:r>
              <a:rPr lang="en-US" sz="1600" dirty="0">
                <a:latin typeface="Calibri"/>
                <a:ea typeface="Calibri"/>
                <a:cs typeface="Calibri"/>
                <a:sym typeface="Calibri"/>
              </a:rPr>
              <a:t>[2] “Create a Spiral Dipole Antenna for a ham Radio,” formufit.com. [Online] Available: </a:t>
            </a:r>
            <a:r>
              <a:rPr lang="en-US" sz="1600" u="sng" dirty="0">
                <a:solidFill>
                  <a:schemeClr val="accent6"/>
                </a:solidFill>
                <a:latin typeface="Calibri"/>
                <a:ea typeface="Calibri"/>
                <a:cs typeface="Calibri"/>
                <a:sym typeface="Calibri"/>
                <a:hlinkClick r:id="rId5"/>
              </a:rPr>
              <a:t>https://formufit.com/blogs/news/create-a-spiral-dipole-antenna-for-ham-radio</a:t>
            </a:r>
            <a:r>
              <a:rPr lang="en-US" sz="1600" dirty="0">
                <a:latin typeface="Calibri"/>
                <a:ea typeface="Calibri"/>
                <a:cs typeface="Calibri"/>
                <a:sym typeface="Calibri"/>
              </a:rPr>
              <a:t>. </a:t>
            </a:r>
            <a:r>
              <a:rPr lang="en-US" sz="1600" dirty="0">
                <a:solidFill>
                  <a:srgbClr val="333333"/>
                </a:solidFill>
                <a:latin typeface="Calibri"/>
                <a:ea typeface="Calibri"/>
                <a:cs typeface="Calibri"/>
                <a:sym typeface="Calibri"/>
              </a:rPr>
              <a:t>[Accessed: 1-Oct-2018].</a:t>
            </a:r>
            <a:endParaRPr sz="1600" dirty="0">
              <a:latin typeface="Calibri"/>
              <a:ea typeface="Calibri"/>
              <a:cs typeface="Calibri"/>
              <a:sym typeface="Calibri"/>
            </a:endParaRPr>
          </a:p>
          <a:p>
            <a:pPr marL="0" lvl="0" indent="0" algn="l" rtl="0">
              <a:lnSpc>
                <a:spcPct val="115000"/>
              </a:lnSpc>
              <a:spcBef>
                <a:spcPts val="1600"/>
              </a:spcBef>
              <a:spcAft>
                <a:spcPts val="0"/>
              </a:spcAft>
              <a:buClr>
                <a:srgbClr val="666666"/>
              </a:buClr>
              <a:buSzPts val="1800"/>
              <a:buFont typeface="Arial"/>
              <a:buNone/>
            </a:pPr>
            <a:r>
              <a:rPr lang="en-US" sz="1600" dirty="0">
                <a:latin typeface="Calibri"/>
                <a:ea typeface="Calibri"/>
                <a:cs typeface="Calibri"/>
                <a:sym typeface="Calibri"/>
              </a:rPr>
              <a:t>[3] MFJ Enterprises, Inc., Starkville, MS, USA, “MFJ-998,” Available: </a:t>
            </a:r>
            <a:r>
              <a:rPr lang="en-US" sz="1600" u="sng" dirty="0">
                <a:solidFill>
                  <a:schemeClr val="accent6"/>
                </a:solidFill>
                <a:latin typeface="Calibri"/>
                <a:ea typeface="Calibri"/>
                <a:cs typeface="Calibri"/>
                <a:sym typeface="Calibri"/>
                <a:hlinkClick r:id="rId6"/>
              </a:rPr>
              <a:t>https://www.mfjenterprises.com/Product.php?productid=MFJ-9982</a:t>
            </a:r>
            <a:r>
              <a:rPr lang="en-US" sz="1600" dirty="0">
                <a:latin typeface="Calibri"/>
                <a:ea typeface="Calibri"/>
                <a:cs typeface="Calibri"/>
                <a:sym typeface="Calibri"/>
              </a:rPr>
              <a:t> . [Accessed: 18 Sep. 2018].</a:t>
            </a:r>
            <a:endParaRPr sz="1600" i="0" u="none" strike="noStrike" cap="none" dirty="0">
              <a:solidFill>
                <a:srgbClr val="333333"/>
              </a:solidFill>
              <a:latin typeface="Calibri"/>
              <a:ea typeface="Calibri"/>
              <a:cs typeface="Calibri"/>
              <a:sym typeface="Calibri"/>
            </a:endParaRPr>
          </a:p>
          <a:p>
            <a:pPr marL="0" marR="0" lvl="0" indent="0" algn="l" rtl="0">
              <a:lnSpc>
                <a:spcPct val="100000"/>
              </a:lnSpc>
              <a:spcBef>
                <a:spcPts val="1100"/>
              </a:spcBef>
              <a:spcAft>
                <a:spcPts val="0"/>
              </a:spcAft>
              <a:buClr>
                <a:srgbClr val="666666"/>
              </a:buClr>
              <a:buSzPts val="1800"/>
              <a:buFont typeface="Arial"/>
              <a:buNone/>
            </a:pPr>
            <a:r>
              <a:rPr lang="en-US" sz="1600" dirty="0">
                <a:solidFill>
                  <a:srgbClr val="333333"/>
                </a:solidFill>
                <a:latin typeface="Calibri"/>
                <a:ea typeface="Calibri"/>
                <a:cs typeface="Calibri"/>
                <a:sym typeface="Calibri"/>
              </a:rPr>
              <a:t>[4] “ISO Electrical Shock - Electrocution Warning Sign Symbol, SKU: IS-2026,” MySafetySign.com. [Online]. Available: </a:t>
            </a:r>
            <a:r>
              <a:rPr lang="en-US" sz="1600" u="sng" dirty="0">
                <a:solidFill>
                  <a:schemeClr val="hlink"/>
                </a:solidFill>
                <a:latin typeface="Calibri"/>
                <a:ea typeface="Calibri"/>
                <a:cs typeface="Calibri"/>
                <a:sym typeface="Calibri"/>
                <a:hlinkClick r:id="rId7"/>
              </a:rPr>
              <a:t>https://www.mysafetysign.com/electrocution-symbol-triangle-warning-sign/sku-is-2026</a:t>
            </a:r>
            <a:r>
              <a:rPr lang="en-US" sz="1600" dirty="0">
                <a:solidFill>
                  <a:srgbClr val="333333"/>
                </a:solidFill>
                <a:latin typeface="Calibri"/>
                <a:ea typeface="Calibri"/>
                <a:cs typeface="Calibri"/>
                <a:sym typeface="Calibri"/>
              </a:rPr>
              <a:t>.  [Accessed: 16-Oct-2018].</a:t>
            </a:r>
            <a:endParaRPr sz="1600" dirty="0">
              <a:solidFill>
                <a:srgbClr val="333333"/>
              </a:solidFill>
              <a:latin typeface="Calibri"/>
              <a:ea typeface="Calibri"/>
              <a:cs typeface="Calibri"/>
              <a:sym typeface="Calibri"/>
            </a:endParaRPr>
          </a:p>
          <a:p>
            <a:pPr marL="0" lvl="0" indent="0" algn="l" rtl="0">
              <a:spcBef>
                <a:spcPts val="1100"/>
              </a:spcBef>
              <a:spcAft>
                <a:spcPts val="0"/>
              </a:spcAft>
              <a:buClr>
                <a:srgbClr val="666666"/>
              </a:buClr>
              <a:buSzPts val="1800"/>
              <a:buFont typeface="Arial"/>
              <a:buNone/>
            </a:pPr>
            <a:r>
              <a:rPr lang="en-US" sz="1600" dirty="0">
                <a:solidFill>
                  <a:srgbClr val="333333"/>
                </a:solidFill>
                <a:latin typeface="Calibri"/>
                <a:ea typeface="Calibri"/>
                <a:cs typeface="Calibri"/>
                <a:sym typeface="Calibri"/>
              </a:rPr>
              <a:t>[5] “More Links,” </a:t>
            </a:r>
            <a:r>
              <a:rPr lang="en-US" sz="1600" i="1" dirty="0">
                <a:solidFill>
                  <a:srgbClr val="333333"/>
                </a:solidFill>
                <a:latin typeface="Calibri"/>
                <a:ea typeface="Calibri"/>
                <a:cs typeface="Calibri"/>
                <a:sym typeface="Calibri"/>
              </a:rPr>
              <a:t>WW2 Navy Radio - The Radioman's Job</a:t>
            </a:r>
            <a:r>
              <a:rPr lang="en-US" sz="1600" dirty="0">
                <a:solidFill>
                  <a:srgbClr val="333333"/>
                </a:solidFill>
                <a:latin typeface="Calibri"/>
                <a:ea typeface="Calibri"/>
                <a:cs typeface="Calibri"/>
                <a:sym typeface="Calibri"/>
              </a:rPr>
              <a:t>. [Online]. Available: </a:t>
            </a:r>
            <a:r>
              <a:rPr lang="en-US" sz="1600" u="sng" dirty="0">
                <a:solidFill>
                  <a:schemeClr val="accent6"/>
                </a:solidFill>
                <a:latin typeface="Calibri"/>
                <a:ea typeface="Calibri"/>
                <a:cs typeface="Calibri"/>
                <a:sym typeface="Calibri"/>
                <a:hlinkClick r:id="rId8"/>
              </a:rPr>
              <a:t>http://www.virhistory.com/ham</a:t>
            </a:r>
            <a:r>
              <a:rPr lang="en-US" sz="1600" dirty="0">
                <a:solidFill>
                  <a:srgbClr val="333333"/>
                </a:solidFill>
                <a:latin typeface="Calibri"/>
                <a:ea typeface="Calibri"/>
                <a:cs typeface="Calibri"/>
                <a:sym typeface="Calibri"/>
              </a:rPr>
              <a:t>/ . [Accessed: 04-Oct-2018].</a:t>
            </a:r>
            <a:endParaRPr sz="1600" dirty="0">
              <a:solidFill>
                <a:srgbClr val="333333"/>
              </a:solidFill>
              <a:latin typeface="Calibri"/>
              <a:ea typeface="Calibri"/>
              <a:cs typeface="Calibri"/>
              <a:sym typeface="Calibri"/>
            </a:endParaRPr>
          </a:p>
          <a:p>
            <a:pPr marL="0" marR="0" lvl="0" indent="0" algn="l" rtl="0">
              <a:lnSpc>
                <a:spcPct val="115000"/>
              </a:lnSpc>
              <a:spcBef>
                <a:spcPts val="0"/>
              </a:spcBef>
              <a:spcAft>
                <a:spcPts val="0"/>
              </a:spcAft>
              <a:buClr>
                <a:srgbClr val="666666"/>
              </a:buClr>
              <a:buSzPts val="1800"/>
              <a:buFont typeface="Arial"/>
              <a:buNone/>
            </a:pPr>
            <a:endParaRPr sz="1100" i="0" u="none" strike="noStrike" cap="none" dirty="0">
              <a:solidFill>
                <a:srgbClr val="333333"/>
              </a:solidFill>
              <a:latin typeface="Calibri"/>
              <a:ea typeface="Calibri"/>
              <a:cs typeface="Calibri"/>
              <a:sym typeface="Calibri"/>
            </a:endParaRPr>
          </a:p>
          <a:p>
            <a:pPr marL="0" marR="0" lvl="0" indent="0" algn="l" rtl="0">
              <a:lnSpc>
                <a:spcPct val="115000"/>
              </a:lnSpc>
              <a:spcBef>
                <a:spcPts val="1600"/>
              </a:spcBef>
              <a:spcAft>
                <a:spcPts val="0"/>
              </a:spcAft>
              <a:buClr>
                <a:srgbClr val="666666"/>
              </a:buClr>
              <a:buSzPts val="1800"/>
              <a:buFont typeface="Arial"/>
              <a:buNone/>
            </a:pPr>
            <a:r>
              <a:rPr lang="en-US" sz="1100" i="0" u="none" strike="noStrike" cap="none" dirty="0">
                <a:solidFill>
                  <a:srgbClr val="000000"/>
                </a:solidFill>
                <a:latin typeface="Calibri"/>
                <a:ea typeface="Calibri"/>
                <a:cs typeface="Calibri"/>
                <a:sym typeface="Calibri"/>
              </a:rPr>
              <a:t> </a:t>
            </a:r>
            <a:endParaRPr dirty="0">
              <a:latin typeface="Calibri"/>
              <a:ea typeface="Calibri"/>
              <a:cs typeface="Calibri"/>
              <a:sym typeface="Calibri"/>
            </a:endParaRPr>
          </a:p>
          <a:p>
            <a:pPr marL="0" marR="0" lvl="0" indent="0" algn="l" rtl="0">
              <a:spcBef>
                <a:spcPts val="640"/>
              </a:spcBef>
              <a:spcAft>
                <a:spcPts val="0"/>
              </a:spcAft>
              <a:buClr>
                <a:schemeClr val="dk1"/>
              </a:buClr>
              <a:buSzPts val="3200"/>
              <a:buFont typeface="Arial"/>
              <a:buNone/>
            </a:pPr>
            <a:endParaRPr sz="3200" i="0" u="none" strike="noStrike" cap="none" dirty="0">
              <a:solidFill>
                <a:schemeClr val="dk1"/>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4"/>
          <p:cNvSpPr txBox="1">
            <a:spLocks noGrp="1"/>
          </p:cNvSpPr>
          <p:nvPr>
            <p:ph type="subTitle" idx="1"/>
          </p:nvPr>
        </p:nvSpPr>
        <p:spPr>
          <a:xfrm>
            <a:off x="339000" y="4448420"/>
            <a:ext cx="8466000" cy="605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212121"/>
              </a:buClr>
              <a:buSzPts val="2100"/>
              <a:buFont typeface="Arial"/>
              <a:buNone/>
            </a:pPr>
            <a:r>
              <a:rPr lang="en-US" sz="3600" b="1" i="0" u="none" strike="noStrike" cap="none">
                <a:solidFill>
                  <a:srgbClr val="212121"/>
                </a:solidFill>
                <a:latin typeface="Calibri"/>
                <a:ea typeface="Calibri"/>
                <a:cs typeface="Calibri"/>
                <a:sym typeface="Calibri"/>
              </a:rPr>
              <a:t>Automatic ham radio antenna tuner</a:t>
            </a:r>
            <a:endParaRPr sz="3600" i="0" u="none" strike="noStrike" cap="none">
              <a:solidFill>
                <a:srgbClr val="888888"/>
              </a:solidFill>
              <a:latin typeface="Calibri"/>
              <a:ea typeface="Calibri"/>
              <a:cs typeface="Calibri"/>
              <a:sym typeface="Calibri"/>
            </a:endParaRPr>
          </a:p>
        </p:txBody>
      </p:sp>
      <p:sp>
        <p:nvSpPr>
          <p:cNvPr id="293" name="Google Shape;293;p44"/>
          <p:cNvSpPr txBox="1">
            <a:spLocks noGrp="1"/>
          </p:cNvSpPr>
          <p:nvPr>
            <p:ph type="title"/>
          </p:nvPr>
        </p:nvSpPr>
        <p:spPr>
          <a:xfrm>
            <a:off x="571724" y="1530001"/>
            <a:ext cx="8000700" cy="1143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7200"/>
              <a:buFont typeface="Arial"/>
              <a:buNone/>
            </a:pPr>
            <a:r>
              <a:rPr lang="en-US" sz="7200" b="1" i="0" u="none" strike="noStrike" cap="none">
                <a:solidFill>
                  <a:schemeClr val="dk2"/>
                </a:solidFill>
                <a:latin typeface="Calibri"/>
                <a:ea typeface="Calibri"/>
                <a:cs typeface="Calibri"/>
                <a:sym typeface="Calibri"/>
              </a:rPr>
              <a:t>Intellitune</a:t>
            </a:r>
            <a:endParaRPr sz="7200" b="1" i="0" u="none" strike="noStrike" cap="none">
              <a:solidFill>
                <a:schemeClr val="dk2"/>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510300" y="0"/>
            <a:ext cx="8123400" cy="85800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chemeClr val="dk2"/>
              </a:buClr>
              <a:buSzPts val="4400"/>
              <a:buFont typeface="Carme"/>
              <a:buNone/>
            </a:pPr>
            <a:r>
              <a:rPr lang="en-US" sz="4800" b="1" i="0" u="none" strike="noStrike" cap="none" dirty="0">
                <a:solidFill>
                  <a:schemeClr val="dk2"/>
                </a:solidFill>
                <a:latin typeface="Calibri"/>
                <a:ea typeface="Calibri"/>
                <a:cs typeface="Calibri"/>
                <a:sym typeface="Calibri"/>
              </a:rPr>
              <a:t>Faculty Advisor</a:t>
            </a:r>
            <a:endParaRPr sz="4800" b="1" i="0" u="none" strike="noStrike" cap="none" dirty="0">
              <a:solidFill>
                <a:schemeClr val="dk2"/>
              </a:solidFill>
              <a:latin typeface="Calibri"/>
              <a:ea typeface="Calibri"/>
              <a:cs typeface="Calibri"/>
              <a:sym typeface="Calibri"/>
            </a:endParaRPr>
          </a:p>
        </p:txBody>
      </p:sp>
      <p:pic>
        <p:nvPicPr>
          <p:cNvPr id="93" name="Google Shape;93;p18"/>
          <p:cNvPicPr preferRelativeResize="0">
            <a:picLocks noGrp="1"/>
          </p:cNvPicPr>
          <p:nvPr>
            <p:ph type="body" idx="1"/>
          </p:nvPr>
        </p:nvPicPr>
        <p:blipFill rotWithShape="1">
          <a:blip r:embed="rId3">
            <a:alphaModFix/>
          </a:blip>
          <a:srcRect l="5588" t="4224" r="5978" b="4334"/>
          <a:stretch/>
        </p:blipFill>
        <p:spPr>
          <a:xfrm>
            <a:off x="6234601" y="1749849"/>
            <a:ext cx="2580300" cy="3882000"/>
          </a:xfrm>
          <a:prstGeom prst="rect">
            <a:avLst/>
          </a:prstGeom>
          <a:noFill/>
          <a:ln>
            <a:noFill/>
          </a:ln>
        </p:spPr>
      </p:pic>
      <p:sp>
        <p:nvSpPr>
          <p:cNvPr id="94" name="Google Shape;94;p18"/>
          <p:cNvSpPr txBox="1"/>
          <p:nvPr/>
        </p:nvSpPr>
        <p:spPr>
          <a:xfrm>
            <a:off x="0" y="716950"/>
            <a:ext cx="6240900" cy="5197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1200"/>
              <a:buFont typeface="Source Code Pro"/>
              <a:buNone/>
            </a:pPr>
            <a:r>
              <a:rPr lang="en-US" sz="2400" b="1" i="0" u="none" strike="noStrike" cap="none" dirty="0">
                <a:solidFill>
                  <a:schemeClr val="dk2"/>
                </a:solidFill>
                <a:latin typeface="Calibri"/>
                <a:ea typeface="Calibri"/>
                <a:cs typeface="Calibri"/>
                <a:sym typeface="Calibri"/>
              </a:rPr>
              <a:t>Education/Qualification</a:t>
            </a:r>
            <a:endParaRPr sz="2400" dirty="0">
              <a:latin typeface="Calibri"/>
              <a:ea typeface="Calibri"/>
              <a:cs typeface="Calibri"/>
              <a:sym typeface="Calibri"/>
            </a:endParaRPr>
          </a:p>
          <a:p>
            <a:pPr marL="457200" marR="0" lvl="0" indent="-152400" algn="l" rtl="0">
              <a:lnSpc>
                <a:spcPct val="100000"/>
              </a:lnSpc>
              <a:spcBef>
                <a:spcPts val="1000"/>
              </a:spcBef>
              <a:spcAft>
                <a:spcPts val="0"/>
              </a:spcAft>
              <a:buClr>
                <a:schemeClr val="dk2"/>
              </a:buClr>
              <a:buSzPts val="2400"/>
              <a:buFont typeface="Calibri"/>
              <a:buChar char="➢"/>
            </a:pPr>
            <a:r>
              <a:rPr lang="en-US" sz="2400" i="1" u="none" strike="noStrike" cap="none" dirty="0">
                <a:solidFill>
                  <a:schemeClr val="dk2"/>
                </a:solidFill>
                <a:latin typeface="Calibri"/>
                <a:ea typeface="Calibri"/>
                <a:cs typeface="Calibri"/>
                <a:sym typeface="Calibri"/>
              </a:rPr>
              <a:t>BS, Electrical and Electronics Engineering, </a:t>
            </a:r>
            <a:r>
              <a:rPr lang="en-US" sz="2400" i="0" u="none" strike="noStrike" cap="none" dirty="0" err="1">
                <a:solidFill>
                  <a:schemeClr val="dk2"/>
                </a:solidFill>
                <a:latin typeface="Calibri"/>
                <a:ea typeface="Calibri"/>
                <a:cs typeface="Calibri"/>
                <a:sym typeface="Calibri"/>
              </a:rPr>
              <a:t>Bogazici</a:t>
            </a:r>
            <a:r>
              <a:rPr lang="en-US" sz="2400" i="0" u="none" strike="noStrike" cap="none" dirty="0">
                <a:solidFill>
                  <a:schemeClr val="dk2"/>
                </a:solidFill>
                <a:latin typeface="Calibri"/>
                <a:ea typeface="Calibri"/>
                <a:cs typeface="Calibri"/>
                <a:sym typeface="Calibri"/>
              </a:rPr>
              <a:t> University, 2003</a:t>
            </a:r>
            <a:endParaRPr sz="2400" dirty="0">
              <a:latin typeface="Calibri"/>
              <a:ea typeface="Calibri"/>
              <a:cs typeface="Calibri"/>
              <a:sym typeface="Calibri"/>
            </a:endParaRPr>
          </a:p>
          <a:p>
            <a:pPr marL="457200" marR="0" lvl="0" indent="-152400" algn="l" rtl="0">
              <a:lnSpc>
                <a:spcPct val="100000"/>
              </a:lnSpc>
              <a:spcBef>
                <a:spcPts val="0"/>
              </a:spcBef>
              <a:spcAft>
                <a:spcPts val="0"/>
              </a:spcAft>
              <a:buClr>
                <a:schemeClr val="dk2"/>
              </a:buClr>
              <a:buSzPts val="2400"/>
              <a:buFont typeface="Calibri"/>
              <a:buChar char="➢"/>
            </a:pPr>
            <a:r>
              <a:rPr lang="en-US" sz="2400" i="1" u="none" strike="noStrike" cap="none" dirty="0">
                <a:solidFill>
                  <a:schemeClr val="dk2"/>
                </a:solidFill>
                <a:latin typeface="Calibri"/>
                <a:ea typeface="Calibri"/>
                <a:cs typeface="Calibri"/>
                <a:sym typeface="Calibri"/>
              </a:rPr>
              <a:t>MS, Electrical and computer Engineering,</a:t>
            </a:r>
            <a:r>
              <a:rPr lang="en-US" sz="2400" i="0" u="none" strike="noStrike" cap="none" dirty="0">
                <a:solidFill>
                  <a:schemeClr val="dk2"/>
                </a:solidFill>
                <a:latin typeface="Calibri"/>
                <a:ea typeface="Calibri"/>
                <a:cs typeface="Calibri"/>
                <a:sym typeface="Calibri"/>
              </a:rPr>
              <a:t> George Washington University, 2005</a:t>
            </a:r>
            <a:endParaRPr sz="2400" dirty="0">
              <a:latin typeface="Calibri"/>
              <a:ea typeface="Calibri"/>
              <a:cs typeface="Calibri"/>
              <a:sym typeface="Calibri"/>
            </a:endParaRPr>
          </a:p>
          <a:p>
            <a:pPr marL="457200" marR="0" lvl="0" indent="-152400" algn="l" rtl="0">
              <a:lnSpc>
                <a:spcPct val="100000"/>
              </a:lnSpc>
              <a:spcBef>
                <a:spcPts val="0"/>
              </a:spcBef>
              <a:spcAft>
                <a:spcPts val="0"/>
              </a:spcAft>
              <a:buClr>
                <a:schemeClr val="dk2"/>
              </a:buClr>
              <a:buSzPts val="2400"/>
              <a:buFont typeface="Calibri"/>
              <a:buChar char="➢"/>
            </a:pPr>
            <a:r>
              <a:rPr lang="en-US" sz="2400" i="1" u="none" strike="noStrike" cap="none" dirty="0">
                <a:solidFill>
                  <a:schemeClr val="dk2"/>
                </a:solidFill>
                <a:latin typeface="Calibri"/>
                <a:ea typeface="Calibri"/>
                <a:cs typeface="Calibri"/>
                <a:sym typeface="Calibri"/>
              </a:rPr>
              <a:t>PhD, Electrical and Computer Engineering, G</a:t>
            </a:r>
            <a:r>
              <a:rPr lang="en-US" sz="2400" i="0" u="none" strike="noStrike" cap="none" dirty="0">
                <a:solidFill>
                  <a:schemeClr val="dk2"/>
                </a:solidFill>
                <a:latin typeface="Calibri"/>
                <a:ea typeface="Calibri"/>
                <a:cs typeface="Calibri"/>
                <a:sym typeface="Calibri"/>
              </a:rPr>
              <a:t>eorge Washington University, 2009</a:t>
            </a:r>
            <a:endParaRPr sz="2400" dirty="0">
              <a:solidFill>
                <a:schemeClr val="dk2"/>
              </a:solidFill>
              <a:latin typeface="Calibri"/>
              <a:ea typeface="Calibri"/>
              <a:cs typeface="Calibri"/>
              <a:sym typeface="Calibri"/>
            </a:endParaRPr>
          </a:p>
          <a:p>
            <a:pPr marL="0" marR="0" lvl="0" indent="0" algn="l" rtl="0">
              <a:lnSpc>
                <a:spcPct val="100000"/>
              </a:lnSpc>
              <a:spcBef>
                <a:spcPts val="1000"/>
              </a:spcBef>
              <a:spcAft>
                <a:spcPts val="0"/>
              </a:spcAft>
              <a:buNone/>
            </a:pPr>
            <a:r>
              <a:rPr lang="en-US" sz="2400" b="1" dirty="0">
                <a:solidFill>
                  <a:schemeClr val="dk2"/>
                </a:solidFill>
                <a:latin typeface="Calibri"/>
                <a:ea typeface="Calibri"/>
                <a:cs typeface="Calibri"/>
                <a:sym typeface="Calibri"/>
              </a:rPr>
              <a:t>Relevant Research and Interest</a:t>
            </a:r>
            <a:endParaRPr sz="2400" dirty="0">
              <a:latin typeface="Calibri"/>
              <a:ea typeface="Calibri"/>
              <a:cs typeface="Calibri"/>
              <a:sym typeface="Calibri"/>
            </a:endParaRPr>
          </a:p>
          <a:p>
            <a:pPr marL="457200" marR="0" lvl="0" indent="-152400" algn="l" rtl="0">
              <a:lnSpc>
                <a:spcPct val="100000"/>
              </a:lnSpc>
              <a:spcBef>
                <a:spcPts val="1000"/>
              </a:spcBef>
              <a:spcAft>
                <a:spcPts val="0"/>
              </a:spcAft>
              <a:buClr>
                <a:schemeClr val="dk2"/>
              </a:buClr>
              <a:buSzPts val="2400"/>
              <a:buFont typeface="Calibri"/>
              <a:buChar char="➢"/>
            </a:pPr>
            <a:r>
              <a:rPr lang="en-US" sz="2400" i="0" u="none" strike="noStrike" cap="none" dirty="0">
                <a:solidFill>
                  <a:schemeClr val="dk2"/>
                </a:solidFill>
                <a:latin typeface="Calibri"/>
                <a:ea typeface="Calibri"/>
                <a:cs typeface="Calibri"/>
                <a:sym typeface="Calibri"/>
              </a:rPr>
              <a:t>RF Sensors and Systems</a:t>
            </a:r>
            <a:endParaRPr sz="2400" dirty="0">
              <a:latin typeface="Calibri"/>
              <a:ea typeface="Calibri"/>
              <a:cs typeface="Calibri"/>
              <a:sym typeface="Calibri"/>
            </a:endParaRPr>
          </a:p>
          <a:p>
            <a:pPr marL="457200" marR="0" lvl="0" indent="-152400" algn="l" rtl="0">
              <a:lnSpc>
                <a:spcPct val="100000"/>
              </a:lnSpc>
              <a:spcBef>
                <a:spcPts val="0"/>
              </a:spcBef>
              <a:spcAft>
                <a:spcPts val="0"/>
              </a:spcAft>
              <a:buClr>
                <a:schemeClr val="dk2"/>
              </a:buClr>
              <a:buSzPts val="2400"/>
              <a:buFont typeface="Calibri"/>
              <a:buChar char="➢"/>
            </a:pPr>
            <a:r>
              <a:rPr lang="en-US" sz="2400" i="0" u="none" strike="noStrike" cap="none" dirty="0">
                <a:solidFill>
                  <a:schemeClr val="dk2"/>
                </a:solidFill>
                <a:latin typeface="Calibri"/>
                <a:ea typeface="Calibri"/>
                <a:cs typeface="Calibri"/>
                <a:sym typeface="Calibri"/>
              </a:rPr>
              <a:t>Antennas and Computational Electromagnetics</a:t>
            </a:r>
            <a:endParaRPr sz="2400" i="0" u="none" strike="noStrike" cap="none" dirty="0">
              <a:solidFill>
                <a:schemeClr val="dk2"/>
              </a:solidFill>
              <a:latin typeface="Calibri"/>
              <a:ea typeface="Calibri"/>
              <a:cs typeface="Calibri"/>
              <a:sym typeface="Calibri"/>
            </a:endParaRPr>
          </a:p>
        </p:txBody>
      </p:sp>
      <p:sp>
        <p:nvSpPr>
          <p:cNvPr id="95" name="Google Shape;95;p18"/>
          <p:cNvSpPr txBox="1"/>
          <p:nvPr/>
        </p:nvSpPr>
        <p:spPr>
          <a:xfrm>
            <a:off x="5776200" y="1087151"/>
            <a:ext cx="3497100" cy="66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4400"/>
              <a:buFont typeface="Carme"/>
              <a:buNone/>
            </a:pPr>
            <a:r>
              <a:rPr lang="en-US" sz="3000" b="1">
                <a:solidFill>
                  <a:schemeClr val="dk2"/>
                </a:solidFill>
                <a:latin typeface="Calibri"/>
                <a:ea typeface="Calibri"/>
                <a:cs typeface="Calibri"/>
                <a:sym typeface="Calibri"/>
              </a:rPr>
              <a:t>Dr. Mehmet Kurum</a:t>
            </a:r>
            <a:endParaRPr sz="3000" b="1">
              <a:solidFill>
                <a:schemeClr val="dk2"/>
              </a:solidFill>
              <a:latin typeface="Calibri"/>
              <a:ea typeface="Calibri"/>
              <a:cs typeface="Calibri"/>
              <a:sym typeface="Calibri"/>
            </a:endParaRPr>
          </a:p>
          <a:p>
            <a:pPr marL="0" lvl="0" indent="0" algn="l" rtl="0">
              <a:spcBef>
                <a:spcPts val="0"/>
              </a:spcBef>
              <a:spcAft>
                <a:spcPts val="0"/>
              </a:spcAft>
              <a:buNone/>
            </a:pPr>
            <a:endParaRPr/>
          </a:p>
        </p:txBody>
      </p:sp>
      <p:sp>
        <p:nvSpPr>
          <p:cNvPr id="96" name="Google Shape;96;p18"/>
          <p:cNvSpPr txBox="1"/>
          <p:nvPr/>
        </p:nvSpPr>
        <p:spPr>
          <a:xfrm>
            <a:off x="8414650" y="5631850"/>
            <a:ext cx="1173000" cy="20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571648" y="1223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dirty="0">
                <a:latin typeface="Calibri"/>
                <a:ea typeface="Calibri"/>
                <a:cs typeface="Calibri"/>
                <a:sym typeface="Calibri"/>
              </a:rPr>
              <a:t>Team Member Roles</a:t>
            </a:r>
            <a:endParaRPr dirty="0">
              <a:latin typeface="Calibri"/>
              <a:ea typeface="Calibri"/>
              <a:cs typeface="Calibri"/>
              <a:sym typeface="Calibri"/>
            </a:endParaRPr>
          </a:p>
        </p:txBody>
      </p:sp>
      <p:graphicFrame>
        <p:nvGraphicFramePr>
          <p:cNvPr id="102" name="Google Shape;102;p19"/>
          <p:cNvGraphicFramePr/>
          <p:nvPr>
            <p:extLst>
              <p:ext uri="{D42A27DB-BD31-4B8C-83A1-F6EECF244321}">
                <p14:modId xmlns:p14="http://schemas.microsoft.com/office/powerpoint/2010/main" val="830839580"/>
              </p:ext>
            </p:extLst>
          </p:nvPr>
        </p:nvGraphicFramePr>
        <p:xfrm>
          <a:off x="197273" y="1265339"/>
          <a:ext cx="8749450" cy="3862700"/>
        </p:xfrm>
        <a:graphic>
          <a:graphicData uri="http://schemas.openxmlformats.org/drawingml/2006/table">
            <a:tbl>
              <a:tblPr>
                <a:noFill/>
                <a:tableStyleId>{0DAD4EDA-0E09-43C9-BF29-4B272D34AFA7}</a:tableStyleId>
              </a:tblPr>
              <a:tblGrid>
                <a:gridCol w="1127475">
                  <a:extLst>
                    <a:ext uri="{9D8B030D-6E8A-4147-A177-3AD203B41FA5}">
                      <a16:colId xmlns:a16="http://schemas.microsoft.com/office/drawing/2014/main" val="20000"/>
                    </a:ext>
                  </a:extLst>
                </a:gridCol>
                <a:gridCol w="1236300">
                  <a:extLst>
                    <a:ext uri="{9D8B030D-6E8A-4147-A177-3AD203B41FA5}">
                      <a16:colId xmlns:a16="http://schemas.microsoft.com/office/drawing/2014/main" val="20001"/>
                    </a:ext>
                  </a:extLst>
                </a:gridCol>
                <a:gridCol w="1345200">
                  <a:extLst>
                    <a:ext uri="{9D8B030D-6E8A-4147-A177-3AD203B41FA5}">
                      <a16:colId xmlns:a16="http://schemas.microsoft.com/office/drawing/2014/main" val="20002"/>
                    </a:ext>
                  </a:extLst>
                </a:gridCol>
                <a:gridCol w="1195450">
                  <a:extLst>
                    <a:ext uri="{9D8B030D-6E8A-4147-A177-3AD203B41FA5}">
                      <a16:colId xmlns:a16="http://schemas.microsoft.com/office/drawing/2014/main" val="20003"/>
                    </a:ext>
                  </a:extLst>
                </a:gridCol>
                <a:gridCol w="1181900">
                  <a:extLst>
                    <a:ext uri="{9D8B030D-6E8A-4147-A177-3AD203B41FA5}">
                      <a16:colId xmlns:a16="http://schemas.microsoft.com/office/drawing/2014/main" val="20004"/>
                    </a:ext>
                  </a:extLst>
                </a:gridCol>
                <a:gridCol w="1290750">
                  <a:extLst>
                    <a:ext uri="{9D8B030D-6E8A-4147-A177-3AD203B41FA5}">
                      <a16:colId xmlns:a16="http://schemas.microsoft.com/office/drawing/2014/main" val="20005"/>
                    </a:ext>
                  </a:extLst>
                </a:gridCol>
                <a:gridCol w="1372375">
                  <a:extLst>
                    <a:ext uri="{9D8B030D-6E8A-4147-A177-3AD203B41FA5}">
                      <a16:colId xmlns:a16="http://schemas.microsoft.com/office/drawing/2014/main" val="20006"/>
                    </a:ext>
                  </a:extLst>
                </a:gridCol>
              </a:tblGrid>
              <a:tr h="1068850">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2000" b="1" dirty="0">
                          <a:latin typeface="Calibri" panose="020F0502020204030204" pitchFamily="34" charset="0"/>
                          <a:ea typeface="Calibri"/>
                          <a:cs typeface="Calibri" panose="020F0502020204030204" pitchFamily="34" charset="0"/>
                          <a:sym typeface="Calibri"/>
                        </a:rPr>
                        <a:t>Hardware </a:t>
                      </a:r>
                      <a:endParaRPr sz="2000" b="1" dirty="0">
                        <a:latin typeface="Calibri" panose="020F0502020204030204" pitchFamily="34" charset="0"/>
                        <a:ea typeface="Calibri"/>
                        <a:cs typeface="Calibri" panose="020F0502020204030204" pitchFamily="34" charset="0"/>
                        <a:sym typeface="Calibri"/>
                      </a:endParaRPr>
                    </a:p>
                    <a:p>
                      <a:pPr marL="0" lvl="0" indent="0" algn="ctr" rtl="0">
                        <a:spcBef>
                          <a:spcPts val="0"/>
                        </a:spcBef>
                        <a:spcAft>
                          <a:spcPts val="0"/>
                        </a:spcAft>
                        <a:buNone/>
                      </a:pPr>
                      <a:r>
                        <a:rPr lang="en-US" sz="2000" b="1" dirty="0">
                          <a:latin typeface="Calibri" panose="020F0502020204030204" pitchFamily="34" charset="0"/>
                          <a:ea typeface="Calibri"/>
                          <a:cs typeface="Calibri" panose="020F0502020204030204" pitchFamily="34" charset="0"/>
                          <a:sym typeface="Calibri"/>
                        </a:rPr>
                        <a:t>Design</a:t>
                      </a:r>
                      <a:endParaRPr sz="2000" b="1" dirty="0">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2000" b="1" dirty="0">
                          <a:latin typeface="Calibri" panose="020F0502020204030204" pitchFamily="34" charset="0"/>
                          <a:ea typeface="Calibri"/>
                          <a:cs typeface="Calibri" panose="020F0502020204030204" pitchFamily="34" charset="0"/>
                          <a:sym typeface="Calibri"/>
                        </a:rPr>
                        <a:t>Hardware Assembly</a:t>
                      </a:r>
                      <a:endParaRPr sz="2000" b="1" dirty="0">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Software</a:t>
                      </a:r>
                      <a:endParaRPr sz="2000" b="1">
                        <a:latin typeface="Calibri" panose="020F0502020204030204" pitchFamily="34" charset="0"/>
                        <a:ea typeface="Calibri"/>
                        <a:cs typeface="Calibri" panose="020F0502020204030204" pitchFamily="34" charset="0"/>
                        <a:sym typeface="Calibri"/>
                      </a:endParaRPr>
                    </a:p>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Design</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Testing</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Mounting</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Integration</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extLst>
                  <a:ext uri="{0D108BD9-81ED-4DB2-BD59-A6C34878D82A}">
                    <a16:rowId xmlns:a16="http://schemas.microsoft.com/office/drawing/2014/main" val="10000"/>
                  </a:ext>
                </a:extLst>
              </a:tr>
              <a:tr h="703525">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Preston</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800" dirty="0">
                          <a:latin typeface="Calibri" panose="020F0502020204030204" pitchFamily="34" charset="0"/>
                          <a:cs typeface="Calibri" panose="020F0502020204030204" pitchFamily="34" charset="0"/>
                        </a:rPr>
                        <a:t>Lead</a:t>
                      </a:r>
                      <a:endParaRPr sz="1800" dirty="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All</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extLst>
                  <a:ext uri="{0D108BD9-81ED-4DB2-BD59-A6C34878D82A}">
                    <a16:rowId xmlns:a16="http://schemas.microsoft.com/office/drawing/2014/main" val="10001"/>
                  </a:ext>
                </a:extLst>
              </a:tr>
              <a:tr h="696775">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Jonah</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Lead</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Both</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All</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extLst>
                  <a:ext uri="{0D108BD9-81ED-4DB2-BD59-A6C34878D82A}">
                    <a16:rowId xmlns:a16="http://schemas.microsoft.com/office/drawing/2014/main" val="10002"/>
                  </a:ext>
                </a:extLst>
              </a:tr>
              <a:tr h="696775">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Haley</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r>
                        <a:rPr lang="en-US" sz="1800" dirty="0">
                          <a:latin typeface="Calibri" panose="020F0502020204030204" pitchFamily="34" charset="0"/>
                          <a:cs typeface="Calibri" panose="020F0502020204030204" pitchFamily="34" charset="0"/>
                        </a:rPr>
                        <a:t>Lead</a:t>
                      </a:r>
                      <a:endParaRPr sz="1800" dirty="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800" dirty="0">
                          <a:latin typeface="Calibri" panose="020F0502020204030204" pitchFamily="34" charset="0"/>
                          <a:cs typeface="Calibri" panose="020F0502020204030204" pitchFamily="34" charset="0"/>
                        </a:rPr>
                        <a:t>Both</a:t>
                      </a:r>
                      <a:endParaRPr sz="1800" dirty="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All</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extLst>
                  <a:ext uri="{0D108BD9-81ED-4DB2-BD59-A6C34878D82A}">
                    <a16:rowId xmlns:a16="http://schemas.microsoft.com/office/drawing/2014/main" val="10003"/>
                  </a:ext>
                </a:extLst>
              </a:tr>
              <a:tr h="696775">
                <a:tc>
                  <a:txBody>
                    <a:bodyPr/>
                    <a:lstStyle/>
                    <a:p>
                      <a:pPr marL="0" lvl="0" indent="0" algn="ctr" rtl="0">
                        <a:spcBef>
                          <a:spcPts val="0"/>
                        </a:spcBef>
                        <a:spcAft>
                          <a:spcPts val="0"/>
                        </a:spcAft>
                        <a:buNone/>
                      </a:pPr>
                      <a:r>
                        <a:rPr lang="en-US" sz="2000" b="1">
                          <a:latin typeface="Calibri" panose="020F0502020204030204" pitchFamily="34" charset="0"/>
                          <a:ea typeface="Calibri"/>
                          <a:cs typeface="Calibri" panose="020F0502020204030204" pitchFamily="34" charset="0"/>
                          <a:sym typeface="Calibri"/>
                        </a:rPr>
                        <a:t>Noah</a:t>
                      </a:r>
                      <a:endParaRPr sz="2000" b="1">
                        <a:latin typeface="Calibri" panose="020F0502020204030204" pitchFamily="34" charset="0"/>
                        <a:ea typeface="Calibri"/>
                        <a:cs typeface="Calibri" panose="020F0502020204030204" pitchFamily="34" charset="0"/>
                        <a:sym typeface="Calibri"/>
                      </a:endParaRPr>
                    </a:p>
                  </a:txBody>
                  <a:tcPr marL="91425" marR="91425" marT="91425" marB="91425" anchor="ct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r>
                        <a:rPr lang="en-US" sz="1800">
                          <a:latin typeface="Calibri" panose="020F0502020204030204" pitchFamily="34" charset="0"/>
                          <a:cs typeface="Calibri" panose="020F0502020204030204" pitchFamily="34" charset="0"/>
                        </a:rPr>
                        <a:t>Lead</a:t>
                      </a:r>
                      <a:endParaRPr sz="1800">
                        <a:latin typeface="Calibri" panose="020F0502020204030204" pitchFamily="34" charset="0"/>
                        <a:cs typeface="Calibri" panose="020F0502020204030204" pitchFamily="34" charset="0"/>
                      </a:endParaRPr>
                    </a:p>
                  </a:txBody>
                  <a:tcPr marL="91425" marR="91425" marT="91425" marB="91425" anchor="ctr">
                    <a:solidFill>
                      <a:srgbClr val="00FF00"/>
                    </a:solidFill>
                  </a:tcPr>
                </a:tc>
                <a:tc>
                  <a:txBody>
                    <a:bodyPr/>
                    <a:lstStyle/>
                    <a:p>
                      <a:pPr marL="0" lvl="0" indent="0" algn="ctr" rtl="0">
                        <a:spcBef>
                          <a:spcPts val="0"/>
                        </a:spcBef>
                        <a:spcAft>
                          <a:spcPts val="0"/>
                        </a:spcAft>
                        <a:buNone/>
                      </a:pPr>
                      <a:endParaRPr sz="1800" dirty="0">
                        <a:latin typeface="Calibri" panose="020F0502020204030204" pitchFamily="34" charset="0"/>
                        <a:cs typeface="Calibri" panose="020F0502020204030204" pitchFamily="34" charset="0"/>
                      </a:endParaRPr>
                    </a:p>
                  </a:txBody>
                  <a:tcPr marL="91425" marR="91425" marT="91425" marB="91425" anchor="ctr"/>
                </a:tc>
                <a:tc>
                  <a:txBody>
                    <a:bodyPr/>
                    <a:lstStyle/>
                    <a:p>
                      <a:pPr marL="0" lvl="0" indent="0" algn="ctr" rtl="0">
                        <a:spcBef>
                          <a:spcPts val="0"/>
                        </a:spcBef>
                        <a:spcAft>
                          <a:spcPts val="0"/>
                        </a:spcAft>
                        <a:buNone/>
                      </a:pPr>
                      <a:r>
                        <a:rPr lang="en-US" sz="1800" dirty="0">
                          <a:latin typeface="Calibri" panose="020F0502020204030204" pitchFamily="34" charset="0"/>
                          <a:cs typeface="Calibri" panose="020F0502020204030204" pitchFamily="34" charset="0"/>
                        </a:rPr>
                        <a:t>All</a:t>
                      </a:r>
                      <a:endParaRPr sz="1800" dirty="0">
                        <a:latin typeface="Calibri" panose="020F0502020204030204" pitchFamily="34" charset="0"/>
                        <a:cs typeface="Calibri" panose="020F0502020204030204" pitchFamily="34" charset="0"/>
                      </a:endParaRPr>
                    </a:p>
                  </a:txBody>
                  <a:tcPr marL="91425" marR="91425" marT="91425" marB="91425" anchor="ctr">
                    <a:solidFill>
                      <a:srgbClr val="00FF00"/>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686248" y="91764"/>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000" dirty="0">
                <a:latin typeface="Calibri"/>
                <a:ea typeface="Calibri"/>
                <a:cs typeface="Calibri"/>
                <a:sym typeface="Calibri"/>
              </a:rPr>
              <a:t>Presentation Overview</a:t>
            </a:r>
            <a:endParaRPr sz="5000" dirty="0">
              <a:latin typeface="Calibri"/>
              <a:ea typeface="Calibri"/>
              <a:cs typeface="Calibri"/>
              <a:sym typeface="Calibri"/>
            </a:endParaRPr>
          </a:p>
        </p:txBody>
      </p:sp>
      <p:sp>
        <p:nvSpPr>
          <p:cNvPr id="108" name="Google Shape;108;p20"/>
          <p:cNvSpPr txBox="1">
            <a:spLocks noGrp="1"/>
          </p:cNvSpPr>
          <p:nvPr>
            <p:ph type="body" idx="1"/>
          </p:nvPr>
        </p:nvSpPr>
        <p:spPr>
          <a:xfrm>
            <a:off x="686248" y="899151"/>
            <a:ext cx="8000700" cy="3950700"/>
          </a:xfrm>
          <a:prstGeom prst="rect">
            <a:avLst/>
          </a:prstGeom>
        </p:spPr>
        <p:txBody>
          <a:bodyPr spcFirstLastPara="1" wrap="square" lIns="91425" tIns="45700" rIns="91425" bIns="45700" anchor="t" anchorCtr="0">
            <a:noAutofit/>
          </a:bodyPr>
          <a:lstStyle/>
          <a:p>
            <a:pPr marL="457200" lvl="0" indent="-469900" algn="l" rtl="0">
              <a:spcBef>
                <a:spcPts val="640"/>
              </a:spcBef>
              <a:spcAft>
                <a:spcPts val="0"/>
              </a:spcAft>
              <a:buSzPts val="3800"/>
              <a:buFont typeface="Calibri"/>
              <a:buAutoNum type="arabicPeriod"/>
            </a:pPr>
            <a:r>
              <a:rPr lang="en-US" sz="3800" dirty="0">
                <a:latin typeface="Calibri"/>
                <a:ea typeface="Calibri"/>
                <a:cs typeface="Calibri"/>
                <a:sym typeface="Calibri"/>
              </a:rPr>
              <a:t>Ham Radio Introduction</a:t>
            </a:r>
            <a:endParaRPr sz="3800" dirty="0">
              <a:latin typeface="Calibri"/>
              <a:ea typeface="Calibri"/>
              <a:cs typeface="Calibri"/>
              <a:sym typeface="Calibri"/>
            </a:endParaRPr>
          </a:p>
          <a:p>
            <a:pPr marL="457200" lvl="0" indent="-469900" algn="l" rtl="0">
              <a:spcBef>
                <a:spcPts val="0"/>
              </a:spcBef>
              <a:spcAft>
                <a:spcPts val="0"/>
              </a:spcAft>
              <a:buSzPts val="3800"/>
              <a:buFont typeface="Calibri"/>
              <a:buAutoNum type="arabicPeriod"/>
            </a:pPr>
            <a:r>
              <a:rPr lang="en-US" sz="3800" dirty="0">
                <a:latin typeface="Calibri"/>
                <a:ea typeface="Calibri"/>
                <a:cs typeface="Calibri"/>
                <a:sym typeface="Calibri"/>
              </a:rPr>
              <a:t>Problem and Solutions</a:t>
            </a:r>
            <a:endParaRPr sz="3800" dirty="0">
              <a:latin typeface="Calibri"/>
              <a:ea typeface="Calibri"/>
              <a:cs typeface="Calibri"/>
              <a:sym typeface="Calibri"/>
            </a:endParaRPr>
          </a:p>
          <a:p>
            <a:pPr marL="457200" lvl="0" indent="-469900" algn="l" rtl="0">
              <a:spcBef>
                <a:spcPts val="0"/>
              </a:spcBef>
              <a:spcAft>
                <a:spcPts val="0"/>
              </a:spcAft>
              <a:buSzPts val="3800"/>
              <a:buFont typeface="Calibri"/>
              <a:buAutoNum type="arabicPeriod"/>
            </a:pPr>
            <a:r>
              <a:rPr lang="en-US" sz="3800" dirty="0">
                <a:latin typeface="Calibri"/>
                <a:ea typeface="Calibri"/>
                <a:cs typeface="Calibri"/>
                <a:sym typeface="Calibri"/>
              </a:rPr>
              <a:t>Constraints </a:t>
            </a:r>
            <a:endParaRPr sz="3800" dirty="0">
              <a:latin typeface="Calibri"/>
              <a:ea typeface="Calibri"/>
              <a:cs typeface="Calibri"/>
              <a:sym typeface="Calibri"/>
            </a:endParaRPr>
          </a:p>
          <a:p>
            <a:pPr marL="914400" lvl="1" indent="-469900" algn="l" rtl="0">
              <a:spcBef>
                <a:spcPts val="0"/>
              </a:spcBef>
              <a:spcAft>
                <a:spcPts val="0"/>
              </a:spcAft>
              <a:buSzPts val="3800"/>
              <a:buFont typeface="Calibri"/>
              <a:buAutoNum type="alphaLcPeriod"/>
            </a:pPr>
            <a:r>
              <a:rPr lang="en-US" sz="3800" dirty="0">
                <a:latin typeface="Calibri"/>
                <a:ea typeface="Calibri"/>
                <a:cs typeface="Calibri"/>
                <a:sym typeface="Calibri"/>
              </a:rPr>
              <a:t>Technical</a:t>
            </a:r>
            <a:endParaRPr sz="3800" dirty="0">
              <a:latin typeface="Calibri"/>
              <a:ea typeface="Calibri"/>
              <a:cs typeface="Calibri"/>
              <a:sym typeface="Calibri"/>
            </a:endParaRPr>
          </a:p>
          <a:p>
            <a:pPr marL="914400" lvl="1" indent="-469900" algn="l" rtl="0">
              <a:spcBef>
                <a:spcPts val="0"/>
              </a:spcBef>
              <a:spcAft>
                <a:spcPts val="0"/>
              </a:spcAft>
              <a:buSzPts val="3800"/>
              <a:buFont typeface="Calibri"/>
              <a:buAutoNum type="alphaLcPeriod"/>
            </a:pPr>
            <a:r>
              <a:rPr lang="en-US" sz="3800" dirty="0">
                <a:latin typeface="Calibri"/>
                <a:ea typeface="Calibri"/>
                <a:cs typeface="Calibri"/>
                <a:sym typeface="Calibri"/>
              </a:rPr>
              <a:t>Practical</a:t>
            </a:r>
            <a:endParaRPr sz="3800" dirty="0">
              <a:latin typeface="Calibri"/>
              <a:ea typeface="Calibri"/>
              <a:cs typeface="Calibri"/>
              <a:sym typeface="Calibri"/>
            </a:endParaRPr>
          </a:p>
          <a:p>
            <a:pPr marL="457200" lvl="0" indent="-469900" algn="l" rtl="0">
              <a:spcBef>
                <a:spcPts val="0"/>
              </a:spcBef>
              <a:spcAft>
                <a:spcPts val="0"/>
              </a:spcAft>
              <a:buSzPts val="3800"/>
              <a:buFont typeface="Calibri"/>
              <a:buAutoNum type="arabicPeriod"/>
            </a:pPr>
            <a:r>
              <a:rPr lang="en-US" sz="3800" dirty="0">
                <a:latin typeface="Calibri"/>
                <a:ea typeface="Calibri"/>
                <a:cs typeface="Calibri"/>
                <a:sym typeface="Calibri"/>
              </a:rPr>
              <a:t>System Overview</a:t>
            </a:r>
            <a:endParaRPr sz="3800" dirty="0">
              <a:latin typeface="Calibri"/>
              <a:ea typeface="Calibri"/>
              <a:cs typeface="Calibri"/>
              <a:sym typeface="Calibri"/>
            </a:endParaRPr>
          </a:p>
          <a:p>
            <a:pPr marL="457200" lvl="0" indent="-469900" algn="l" rtl="0">
              <a:spcBef>
                <a:spcPts val="0"/>
              </a:spcBef>
              <a:spcAft>
                <a:spcPts val="0"/>
              </a:spcAft>
              <a:buSzPts val="3800"/>
              <a:buFont typeface="Calibri"/>
              <a:buAutoNum type="arabicPeriod"/>
            </a:pPr>
            <a:r>
              <a:rPr lang="en-US" sz="3800" dirty="0">
                <a:latin typeface="Calibri"/>
                <a:ea typeface="Calibri"/>
                <a:cs typeface="Calibri"/>
                <a:sym typeface="Calibri"/>
              </a:rPr>
              <a:t>System Testing</a:t>
            </a:r>
            <a:endParaRPr sz="3800" dirty="0">
              <a:latin typeface="Calibri"/>
              <a:ea typeface="Calibri"/>
              <a:cs typeface="Calibri"/>
              <a:sym typeface="Calibri"/>
            </a:endParaRPr>
          </a:p>
          <a:p>
            <a:pPr marL="457200" lvl="0" indent="-469900" algn="l" rtl="0">
              <a:spcBef>
                <a:spcPts val="0"/>
              </a:spcBef>
              <a:spcAft>
                <a:spcPts val="0"/>
              </a:spcAft>
              <a:buSzPts val="3800"/>
              <a:buFont typeface="Calibri"/>
              <a:buAutoNum type="arabicPeriod"/>
            </a:pPr>
            <a:r>
              <a:rPr lang="en-US" sz="3800" dirty="0">
                <a:latin typeface="Calibri"/>
                <a:ea typeface="Calibri"/>
                <a:cs typeface="Calibri"/>
                <a:sym typeface="Calibri"/>
              </a:rPr>
              <a:t>Timeline and Progress</a:t>
            </a:r>
            <a:endParaRPr sz="3800" dirty="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686250" y="-3"/>
            <a:ext cx="8000700" cy="8676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4800" b="1" dirty="0">
                <a:latin typeface="Calibri"/>
                <a:ea typeface="Calibri"/>
                <a:cs typeface="Calibri"/>
                <a:sym typeface="Calibri"/>
              </a:rPr>
              <a:t>Ham Radio Introduction</a:t>
            </a:r>
            <a:endParaRPr sz="4800" b="1" dirty="0">
              <a:latin typeface="Calibri"/>
              <a:ea typeface="Calibri"/>
              <a:cs typeface="Calibri"/>
              <a:sym typeface="Calibri"/>
            </a:endParaRPr>
          </a:p>
        </p:txBody>
      </p:sp>
      <p:pic>
        <p:nvPicPr>
          <p:cNvPr id="114" name="Google Shape;114;p21"/>
          <p:cNvPicPr preferRelativeResize="0"/>
          <p:nvPr/>
        </p:nvPicPr>
        <p:blipFill>
          <a:blip r:embed="rId3">
            <a:alphaModFix/>
          </a:blip>
          <a:stretch>
            <a:fillRect/>
          </a:stretch>
        </p:blipFill>
        <p:spPr>
          <a:xfrm>
            <a:off x="275555" y="981599"/>
            <a:ext cx="8592876" cy="4462900"/>
          </a:xfrm>
          <a:prstGeom prst="rect">
            <a:avLst/>
          </a:prstGeom>
          <a:noFill/>
          <a:ln>
            <a:noFill/>
          </a:ln>
        </p:spPr>
      </p:pic>
      <p:sp>
        <p:nvSpPr>
          <p:cNvPr id="115" name="Google Shape;115;p21"/>
          <p:cNvSpPr txBox="1"/>
          <p:nvPr/>
        </p:nvSpPr>
        <p:spPr>
          <a:xfrm>
            <a:off x="7814625" y="5558500"/>
            <a:ext cx="1153500" cy="37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Calibri"/>
                <a:ea typeface="Calibri"/>
                <a:cs typeface="Calibri"/>
                <a:sym typeface="Calibri"/>
              </a:rPr>
              <a:t>[2]</a:t>
            </a: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000" dirty="0">
                <a:latin typeface="Calibri"/>
                <a:ea typeface="Calibri"/>
                <a:cs typeface="Calibri"/>
                <a:sym typeface="Calibri"/>
              </a:rPr>
              <a:t>Problem</a:t>
            </a:r>
            <a:endParaRPr sz="5000" dirty="0">
              <a:latin typeface="Calibri"/>
              <a:ea typeface="Calibri"/>
              <a:cs typeface="Calibri"/>
              <a:sym typeface="Calibri"/>
            </a:endParaRPr>
          </a:p>
        </p:txBody>
      </p:sp>
      <p:sp>
        <p:nvSpPr>
          <p:cNvPr id="121" name="Google Shape;121;p22"/>
          <p:cNvSpPr txBox="1">
            <a:spLocks noGrp="1"/>
          </p:cNvSpPr>
          <p:nvPr>
            <p:ph type="body" idx="1"/>
          </p:nvPr>
        </p:nvSpPr>
        <p:spPr>
          <a:xfrm>
            <a:off x="686248" y="1508919"/>
            <a:ext cx="7791000" cy="13455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sz="3400" dirty="0">
                <a:latin typeface="Calibri"/>
                <a:ea typeface="Calibri"/>
                <a:cs typeface="Calibri"/>
                <a:sym typeface="Calibri"/>
              </a:rPr>
              <a:t>Manual tuning is time consuming and lacks precision.</a:t>
            </a:r>
            <a:endParaRPr sz="3400" dirty="0">
              <a:latin typeface="Calibri"/>
              <a:ea typeface="Calibri"/>
              <a:cs typeface="Calibri"/>
              <a:sym typeface="Calibri"/>
            </a:endParaRPr>
          </a:p>
        </p:txBody>
      </p:sp>
      <p:pic>
        <p:nvPicPr>
          <p:cNvPr id="122" name="Google Shape;122;p22"/>
          <p:cNvPicPr preferRelativeResize="0"/>
          <p:nvPr/>
        </p:nvPicPr>
        <p:blipFill>
          <a:blip r:embed="rId3">
            <a:clrChange>
              <a:clrFrom>
                <a:srgbClr val="FFFFFF"/>
              </a:clrFrom>
              <a:clrTo>
                <a:srgbClr val="FFFFFF">
                  <a:alpha val="0"/>
                </a:srgbClr>
              </a:clrTo>
            </a:clrChange>
            <a:alphaModFix/>
          </a:blip>
          <a:stretch>
            <a:fillRect/>
          </a:stretch>
        </p:blipFill>
        <p:spPr>
          <a:xfrm>
            <a:off x="1800525" y="2945700"/>
            <a:ext cx="5772150" cy="2686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000" dirty="0">
                <a:latin typeface="Calibri"/>
                <a:ea typeface="Calibri"/>
                <a:cs typeface="Calibri"/>
                <a:sym typeface="Calibri"/>
              </a:rPr>
              <a:t>Solution</a:t>
            </a:r>
            <a:endParaRPr sz="5000" dirty="0">
              <a:latin typeface="Calibri"/>
              <a:ea typeface="Calibri"/>
              <a:cs typeface="Calibri"/>
              <a:sym typeface="Calibri"/>
            </a:endParaRPr>
          </a:p>
        </p:txBody>
      </p:sp>
      <p:sp>
        <p:nvSpPr>
          <p:cNvPr id="128" name="Google Shape;128;p23"/>
          <p:cNvSpPr txBox="1">
            <a:spLocks noGrp="1"/>
          </p:cNvSpPr>
          <p:nvPr>
            <p:ph type="body" idx="1"/>
          </p:nvPr>
        </p:nvSpPr>
        <p:spPr>
          <a:xfrm>
            <a:off x="686248" y="1600201"/>
            <a:ext cx="8000700" cy="3950700"/>
          </a:xfrm>
          <a:prstGeom prst="rect">
            <a:avLst/>
          </a:prstGeom>
        </p:spPr>
        <p:txBody>
          <a:bodyPr spcFirstLastPara="1" wrap="square" lIns="91425" tIns="45700" rIns="91425" bIns="45700" anchor="t" anchorCtr="0">
            <a:noAutofit/>
          </a:bodyPr>
          <a:lstStyle/>
          <a:p>
            <a:pPr marL="0" lvl="0" indent="0" algn="l" rtl="0">
              <a:spcBef>
                <a:spcPts val="640"/>
              </a:spcBef>
              <a:spcAft>
                <a:spcPts val="0"/>
              </a:spcAft>
              <a:buNone/>
            </a:pPr>
            <a:r>
              <a:rPr lang="en-US" sz="3400" dirty="0">
                <a:latin typeface="Calibri"/>
                <a:ea typeface="Calibri"/>
                <a:cs typeface="Calibri"/>
                <a:sym typeface="Calibri"/>
              </a:rPr>
              <a:t>Intellitune will perform fast and reliable </a:t>
            </a:r>
            <a:r>
              <a:rPr lang="en-US" sz="3400" i="1" dirty="0">
                <a:latin typeface="Calibri"/>
                <a:ea typeface="Calibri"/>
                <a:cs typeface="Calibri"/>
                <a:sym typeface="Calibri"/>
              </a:rPr>
              <a:t>automatic </a:t>
            </a:r>
            <a:r>
              <a:rPr lang="en-US" sz="3400" dirty="0">
                <a:latin typeface="Calibri"/>
                <a:ea typeface="Calibri"/>
                <a:cs typeface="Calibri"/>
                <a:sym typeface="Calibri"/>
              </a:rPr>
              <a:t>tuning.</a:t>
            </a:r>
            <a:endParaRPr sz="3400" dirty="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4"/>
          <p:cNvSpPr txBox="1">
            <a:spLocks noGrp="1"/>
          </p:cNvSpPr>
          <p:nvPr>
            <p:ph type="title"/>
          </p:nvPr>
        </p:nvSpPr>
        <p:spPr>
          <a:xfrm>
            <a:off x="686248" y="274639"/>
            <a:ext cx="80007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000" dirty="0">
                <a:latin typeface="Calibri"/>
                <a:ea typeface="Calibri"/>
                <a:cs typeface="Calibri"/>
                <a:sym typeface="Calibri"/>
              </a:rPr>
              <a:t>Problem</a:t>
            </a:r>
            <a:endParaRPr sz="5000" dirty="0">
              <a:latin typeface="Calibri"/>
              <a:ea typeface="Calibri"/>
              <a:cs typeface="Calibri"/>
              <a:sym typeface="Calibri"/>
            </a:endParaRPr>
          </a:p>
        </p:txBody>
      </p:sp>
      <p:sp>
        <p:nvSpPr>
          <p:cNvPr id="134" name="Google Shape;134;p24"/>
          <p:cNvSpPr txBox="1">
            <a:spLocks noGrp="1"/>
          </p:cNvSpPr>
          <p:nvPr>
            <p:ph type="body" idx="1"/>
          </p:nvPr>
        </p:nvSpPr>
        <p:spPr>
          <a:xfrm>
            <a:off x="472351" y="1164100"/>
            <a:ext cx="8199300" cy="3950700"/>
          </a:xfrm>
          <a:prstGeom prst="rect">
            <a:avLst/>
          </a:prstGeom>
        </p:spPr>
        <p:txBody>
          <a:bodyPr spcFirstLastPara="1" wrap="square" lIns="91425" tIns="45700" rIns="91425" bIns="45700" anchor="t" anchorCtr="0">
            <a:noAutofit/>
          </a:bodyPr>
          <a:lstStyle/>
          <a:p>
            <a:pPr marL="457200" lvl="0" indent="-444500" algn="l" rtl="0">
              <a:spcBef>
                <a:spcPts val="640"/>
              </a:spcBef>
              <a:spcAft>
                <a:spcPts val="0"/>
              </a:spcAft>
              <a:buSzPts val="3400"/>
              <a:buFont typeface="Calibri"/>
              <a:buChar char="•"/>
            </a:pPr>
            <a:r>
              <a:rPr lang="en-US" sz="3400" dirty="0">
                <a:latin typeface="Calibri"/>
                <a:ea typeface="Calibri"/>
                <a:cs typeface="Calibri"/>
                <a:sym typeface="Calibri"/>
              </a:rPr>
              <a:t>Discrete components leave room for lack of precision</a:t>
            </a:r>
            <a:endParaRPr sz="3400" dirty="0">
              <a:latin typeface="Calibri"/>
              <a:ea typeface="Calibri"/>
              <a:cs typeface="Calibri"/>
              <a:sym typeface="Calibri"/>
            </a:endParaRPr>
          </a:p>
          <a:p>
            <a:pPr marL="457200" lvl="0" indent="-444500" algn="l" rtl="0">
              <a:spcBef>
                <a:spcPts val="0"/>
              </a:spcBef>
              <a:spcAft>
                <a:spcPts val="0"/>
              </a:spcAft>
              <a:buSzPts val="3400"/>
              <a:buFont typeface="Calibri"/>
              <a:buChar char="•"/>
            </a:pPr>
            <a:r>
              <a:rPr lang="en-US" sz="3400" dirty="0">
                <a:latin typeface="Calibri"/>
                <a:ea typeface="Calibri"/>
                <a:cs typeface="Calibri"/>
                <a:sym typeface="Calibri"/>
              </a:rPr>
              <a:t>Current automatic tuning units employ many relays that burn up over time</a:t>
            </a:r>
            <a:endParaRPr sz="3400" dirty="0">
              <a:latin typeface="Calibri"/>
              <a:ea typeface="Calibri"/>
              <a:cs typeface="Calibri"/>
              <a:sym typeface="Calibri"/>
            </a:endParaRPr>
          </a:p>
          <a:p>
            <a:pPr marL="457200" lvl="0" indent="0" algn="l" rtl="0">
              <a:spcBef>
                <a:spcPts val="640"/>
              </a:spcBef>
              <a:spcAft>
                <a:spcPts val="0"/>
              </a:spcAft>
              <a:buNone/>
            </a:pPr>
            <a:endParaRPr sz="3400" dirty="0">
              <a:latin typeface="Calibri"/>
              <a:ea typeface="Calibri"/>
              <a:cs typeface="Calibri"/>
              <a:sym typeface="Calibri"/>
            </a:endParaRPr>
          </a:p>
          <a:p>
            <a:pPr marL="0" lvl="0" indent="0" algn="l" rtl="0">
              <a:spcBef>
                <a:spcPts val="640"/>
              </a:spcBef>
              <a:spcAft>
                <a:spcPts val="0"/>
              </a:spcAft>
              <a:buNone/>
            </a:pPr>
            <a:endParaRPr dirty="0"/>
          </a:p>
          <a:p>
            <a:pPr marL="0" lvl="0" indent="0" algn="l" rtl="0">
              <a:spcBef>
                <a:spcPts val="640"/>
              </a:spcBef>
              <a:spcAft>
                <a:spcPts val="0"/>
              </a:spcAft>
              <a:buNone/>
            </a:pPr>
            <a:endParaRPr dirty="0"/>
          </a:p>
        </p:txBody>
      </p:sp>
      <p:pic>
        <p:nvPicPr>
          <p:cNvPr id="135" name="Google Shape;135;p24"/>
          <p:cNvPicPr preferRelativeResize="0"/>
          <p:nvPr/>
        </p:nvPicPr>
        <p:blipFill rotWithShape="1">
          <a:blip r:embed="rId3">
            <a:clrChange>
              <a:clrFrom>
                <a:srgbClr val="FFFFFF"/>
              </a:clrFrom>
              <a:clrTo>
                <a:srgbClr val="FFFFFF">
                  <a:alpha val="0"/>
                </a:srgbClr>
              </a:clrTo>
            </a:clrChange>
            <a:alphaModFix/>
          </a:blip>
          <a:srcRect r="-10314"/>
          <a:stretch/>
        </p:blipFill>
        <p:spPr>
          <a:xfrm>
            <a:off x="2746113" y="3429000"/>
            <a:ext cx="3880975" cy="2293525"/>
          </a:xfrm>
          <a:prstGeom prst="rect">
            <a:avLst/>
          </a:prstGeom>
          <a:noFill/>
          <a:ln>
            <a:noFill/>
          </a:ln>
        </p:spPr>
      </p:pic>
    </p:spTree>
  </p:cSld>
  <p:clrMapOvr>
    <a:masterClrMapping/>
  </p:clrMapOvr>
</p:sld>
</file>

<file path=ppt/theme/theme1.xml><?xml version="1.0" encoding="utf-8"?>
<a:theme xmlns:a="http://schemas.openxmlformats.org/drawingml/2006/main" name="MSU_Maroon&amp;Grey">
  <a:themeElements>
    <a:clrScheme name="Custom 1">
      <a:dk1>
        <a:srgbClr val="000000"/>
      </a:dk1>
      <a:lt1>
        <a:srgbClr val="FFFFFF"/>
      </a:lt1>
      <a:dk2>
        <a:srgbClr val="5E091A"/>
      </a:dk2>
      <a:lt2>
        <a:srgbClr val="E2E4DB"/>
      </a:lt2>
      <a:accent1>
        <a:srgbClr val="5E091A"/>
      </a:accent1>
      <a:accent2>
        <a:srgbClr val="410611"/>
      </a:accent2>
      <a:accent3>
        <a:srgbClr val="545651"/>
      </a:accent3>
      <a:accent4>
        <a:srgbClr val="848780"/>
      </a:accent4>
      <a:accent5>
        <a:srgbClr val="B9BDB3"/>
      </a:accent5>
      <a:accent6>
        <a:srgbClr val="890C25"/>
      </a:accent6>
      <a:hlink>
        <a:srgbClr val="890C25"/>
      </a:hlink>
      <a:folHlink>
        <a:srgbClr val="890C2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1355</Words>
  <Application>Microsoft Office PowerPoint</Application>
  <PresentationFormat>On-screen Show (4:3)</PresentationFormat>
  <Paragraphs>277</Paragraphs>
  <Slides>29</Slides>
  <Notes>29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Roboto</vt:lpstr>
      <vt:lpstr>Calibri</vt:lpstr>
      <vt:lpstr>Arial</vt:lpstr>
      <vt:lpstr>Carme</vt:lpstr>
      <vt:lpstr>Wingdings</vt:lpstr>
      <vt:lpstr>Times New Roman</vt:lpstr>
      <vt:lpstr>Source Code Pro</vt:lpstr>
      <vt:lpstr>MSU_Maroon&amp;Grey</vt:lpstr>
      <vt:lpstr>Intellitune</vt:lpstr>
      <vt:lpstr>Team Members</vt:lpstr>
      <vt:lpstr>Faculty Advisor</vt:lpstr>
      <vt:lpstr>Team Member Roles</vt:lpstr>
      <vt:lpstr>Presentation Overview</vt:lpstr>
      <vt:lpstr>Ham Radio Introduction</vt:lpstr>
      <vt:lpstr>Problem</vt:lpstr>
      <vt:lpstr>Solution</vt:lpstr>
      <vt:lpstr>Problem</vt:lpstr>
      <vt:lpstr>Solution</vt:lpstr>
      <vt:lpstr>Technical Constraints</vt:lpstr>
      <vt:lpstr>Practical Constraints</vt:lpstr>
      <vt:lpstr>PowerPoint Presentation</vt:lpstr>
      <vt:lpstr>User Interface</vt:lpstr>
      <vt:lpstr>Voltage Standing Wave Ratio (VSWR) Sensor</vt:lpstr>
      <vt:lpstr>VSWR Sensor Test Data</vt:lpstr>
      <vt:lpstr>Frequency Sampling</vt:lpstr>
      <vt:lpstr>Frequency Sampling Test Cases</vt:lpstr>
      <vt:lpstr>Stepper Motor Subsystem</vt:lpstr>
      <vt:lpstr>Impedance Matching Code</vt:lpstr>
      <vt:lpstr>Relay Circuit Subsystem</vt:lpstr>
      <vt:lpstr>System Test</vt:lpstr>
      <vt:lpstr>System Test</vt:lpstr>
      <vt:lpstr>System Test</vt:lpstr>
      <vt:lpstr>Timeline</vt:lpstr>
      <vt:lpstr>Progress</vt:lpstr>
      <vt:lpstr>Future Work</vt:lpstr>
      <vt:lpstr>References</vt:lpstr>
      <vt:lpstr>Intellitune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Intellitune</dc:title>
  <dc:creator>haley</dc:creator>
  <cp:lastModifiedBy>Preston Peranich</cp:lastModifiedBy>
  <cp:revision>8</cp:revision>
  <dcterms:modified xsi:type="dcterms:W3CDTF">2018-11-27T18:23:51Z</dcterms:modified>
</cp:coreProperties>
</file>